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4" r:id="rId2"/>
    <p:sldId id="6091" r:id="rId3"/>
    <p:sldId id="6142" r:id="rId4"/>
    <p:sldId id="3246" r:id="rId5"/>
    <p:sldId id="3237" r:id="rId6"/>
    <p:sldId id="3206" r:id="rId7"/>
    <p:sldId id="3188" r:id="rId8"/>
    <p:sldId id="3214" r:id="rId9"/>
    <p:sldId id="6208" r:id="rId10"/>
    <p:sldId id="6207" r:id="rId11"/>
    <p:sldId id="6210" r:id="rId12"/>
    <p:sldId id="6211" r:id="rId13"/>
    <p:sldId id="62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D8809-4911-44B0-A054-2EB991FF3E9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64E6-8E84-488E-98A7-DBB35321E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FD052-5FEB-2740-AE6C-54933336224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379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– </a:t>
            </a:r>
          </a:p>
          <a:p>
            <a:endParaRPr lang="en-US" dirty="0"/>
          </a:p>
          <a:p>
            <a:r>
              <a:rPr lang="en-US" dirty="0"/>
              <a:t>I’d like to take you through a high level view of our agenda today.</a:t>
            </a:r>
          </a:p>
          <a:p>
            <a:r>
              <a:rPr lang="en-US" dirty="0"/>
              <a:t>Just 6 items that we think will resonate with your business and needs at the current time.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1…… +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Std industry collection rate off next day emails (you know, just to the booker) are ~1%,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 	FBK enables more guests to participate, more voices = more data. All people at the table, all people at home who eat the food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we see data 35% in Canteens and as high as ~90% in dine-in venues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2…..If GX/CX is the heartbeat of your business, Repeat Guests will tell you how healthy you 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They spend more, they are the best local marketing team you can have, they are cheaper than acquiring new customers…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FBK also keeps them engaged by offering new questions each time. A repeat guest will never see the same question set twice.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3….. + You don’t need a masters degree, and yet its more sophisticated and elegant than a single rating.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(you know the type, a series of happy or frown faces…What does that even tell you?)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Look Ma, No Hands!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It sits alongside and complements existing systems.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No extra hands required – No decisions required to remove existing systems, or embark on unnecessary and costly integrations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5. Stop Red-flag reviews before they happen;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Our instant Alert function means you can save unhappy customers while “its” happening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not have to dedicate time and staff to mop up the impact of public complaints and reviews.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6. Flexibility that moves with your business needs;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Use FBK in your venue, for take-away or delivery services.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Use FBK in your own APP, In a 3</a:t>
            </a:r>
            <a:r>
              <a:rPr lang="en-US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rd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 Party App, or completely on its own.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Choice is yours.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HERE, TRY IT OUT FOR YOURSELF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D6F5-C3A7-42A2-86ED-A4BB6579E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42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FD052-5FEB-2740-AE6C-54933336224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54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8ABD1C3-F98E-114F-B4BA-488D523FC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know it </a:t>
            </a:r>
            <a:r>
              <a:rPr lang="en-AU" dirty="0" err="1"/>
              <a:t>aint</a:t>
            </a:r>
            <a:r>
              <a:rPr lang="en-AU" dirty="0"/>
              <a:t> easy out there right now.</a:t>
            </a:r>
          </a:p>
          <a:p>
            <a:endParaRPr lang="en-AU" dirty="0"/>
          </a:p>
          <a:p>
            <a:r>
              <a:rPr lang="en-AU" dirty="0"/>
              <a:t>So much coming at you, very little to help you….. We’re here to change that and lend a hand to your business…..</a:t>
            </a:r>
          </a:p>
        </p:txBody>
      </p:sp>
    </p:spTree>
    <p:extLst>
      <p:ext uri="{BB962C8B-B14F-4D97-AF65-F5344CB8AC3E}">
        <p14:creationId xmlns:p14="http://schemas.microsoft.com/office/powerpoint/2010/main" val="392116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Table service &amp; pre-paid meals </a:t>
            </a:r>
            <a:r>
              <a:rPr lang="en-US">
                <a:sym typeface="Wingdings" panose="05000000000000000000" pitchFamily="2" charset="2"/>
              </a:rPr>
              <a:t> new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76A2-0C07-49C8-BEA9-36454001048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8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Fredrik: </a:t>
            </a:r>
            <a:r>
              <a:rPr lang="en-US" err="1"/>
              <a:t>Finner</a:t>
            </a:r>
            <a:r>
              <a:rPr lang="en-US"/>
              <a:t> how-to-guide </a:t>
            </a:r>
            <a:r>
              <a:rPr lang="en-US" err="1"/>
              <a:t>eks</a:t>
            </a:r>
            <a:br>
              <a:rPr lang="en-US"/>
            </a:br>
            <a:r>
              <a:rPr lang="en-US"/>
              <a:t>Daniel: </a:t>
            </a:r>
            <a:r>
              <a:rPr lang="en-US" err="1"/>
              <a:t>limer</a:t>
            </a:r>
            <a:r>
              <a:rPr lang="en-US"/>
              <a:t> inn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det </a:t>
            </a:r>
            <a:r>
              <a:rPr lang="en-US" err="1"/>
              <a:t>til</a:t>
            </a:r>
            <a:r>
              <a:rPr lang="en-US"/>
              <a:t> å se bra </a:t>
            </a:r>
            <a:r>
              <a:rPr lang="en-US" err="1"/>
              <a:t>ut</a:t>
            </a:r>
            <a:r>
              <a:rPr lang="en-US"/>
              <a:t> (</a:t>
            </a:r>
            <a:r>
              <a:rPr lang="en-US" err="1"/>
              <a:t>høyre</a:t>
            </a:r>
            <a:r>
              <a:rPr lang="en-US"/>
              <a:t> side)</a:t>
            </a:r>
            <a:br>
              <a:rPr lang="en-US"/>
            </a:br>
            <a:br>
              <a:rPr lang="en-US"/>
            </a:br>
            <a:r>
              <a:rPr lang="en-US"/>
              <a:t>- </a:t>
            </a:r>
            <a:r>
              <a:rPr lang="en-US" err="1"/>
              <a:t>Egen</a:t>
            </a:r>
            <a:r>
              <a:rPr lang="en-US"/>
              <a:t> QR code slide: </a:t>
            </a:r>
            <a:r>
              <a:rPr lang="en-US" err="1"/>
              <a:t>eksempler</a:t>
            </a:r>
            <a:r>
              <a:rPr lang="en-US"/>
              <a:t> med </a:t>
            </a:r>
            <a:r>
              <a:rPr lang="en-US" err="1"/>
              <a:t>bordrytter</a:t>
            </a:r>
            <a:r>
              <a:rPr lang="en-US"/>
              <a:t>, </a:t>
            </a:r>
            <a:r>
              <a:rPr lang="en-US" err="1"/>
              <a:t>plakat</a:t>
            </a:r>
            <a:r>
              <a:rPr lang="en-US"/>
              <a:t>, </a:t>
            </a:r>
            <a:r>
              <a:rPr lang="en-US" err="1"/>
              <a:t>klistremerke</a:t>
            </a:r>
            <a:r>
              <a:rPr lang="en-US"/>
              <a:t>, business cards (</a:t>
            </a:r>
            <a:r>
              <a:rPr lang="en-US" err="1"/>
              <a:t>stående</a:t>
            </a:r>
            <a:r>
              <a:rPr lang="en-US"/>
              <a:t> med clipper)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76A2-0C07-49C8-BEA9-36454001048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8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76A2-0C07-49C8-BEA9-36454001048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64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76A2-0C07-49C8-BEA9-36454001048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74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76A2-0C07-49C8-BEA9-36454001048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93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976A2-0C07-49C8-BEA9-36454001048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09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– </a:t>
            </a:r>
          </a:p>
          <a:p>
            <a:endParaRPr lang="en-US" dirty="0"/>
          </a:p>
          <a:p>
            <a:r>
              <a:rPr lang="en-US" dirty="0"/>
              <a:t>I’d like to take you through a high level view of our agenda today.</a:t>
            </a:r>
          </a:p>
          <a:p>
            <a:r>
              <a:rPr lang="en-US" dirty="0"/>
              <a:t>Just 6 items that we think will resonate with your business and needs at the current time.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1…… +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Std industry collection rate off next day emails (you know, just to the booker) are ~1%,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 	FBK enables more guests to participate, more voices = more data. All people at the table, all people at home who eat the food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we see data 35% in Canteens and as high as ~90% in dine-in venues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2…..If GX/CX is the heartbeat of your business, Repeat Guests will tell you how healthy you 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They spend more, they are the best local marketing team you can have, they are cheaper than acquiring new customers…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FBK also keeps them engaged by offering new questions each time. A repeat guest will never see the same question set twice.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3….. + You don’t need a masters degree, and yet its more sophisticated and elegant than a single rating.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(you know the type, a series of happy or frown faces…What does that even tell you?)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Look Ma, No Hands!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It sits alongside and complements existing systems.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No extra hands required – No decisions required to remove existing systems, or embark on unnecessary and costly integrations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5. Stop Red-flag reviews before they happen;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Our instant Alert function means you can save unhappy customers while “its” happening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not have to dedicate time and staff to mop up the impact of public complaints and reviews.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6. Flexibility that moves with your business needs;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Use FBK in your venue, for take-away or delivery services.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Use FBK in your own APP, In a 3</a:t>
            </a:r>
            <a:r>
              <a:rPr lang="en-US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rd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 Party App, or completely on its own.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	Choice is yours.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Lt" pitchFamily="2" charset="0"/>
                <a:ea typeface="Roboto Lt" pitchFamily="2" charset="0"/>
              </a:rPr>
              <a:t>HERE, TRY IT OUT FOR YOURSELF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Roboto Lt" pitchFamily="2" charset="0"/>
              <a:ea typeface="Roboto Lt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D6F5-C3A7-42A2-86ED-A4BB6579E1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6FFA-3AFA-4545-970D-26F9CB7AC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17909-90CF-42DF-88DF-C8DC99EC3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F7962-B603-45C5-9D9B-A030123F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CA89-C09E-429F-927F-0DD63490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5DC09-AFA7-428B-9635-34E43C16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1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CEDE-897B-4088-A71A-2D8A0222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682C2-E9DE-41D7-B798-CEF784489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BB1E1-14D0-4202-916E-D56C2374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E4B2-A5F9-433B-BD4D-10653CEC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FD3C5-4359-4BC2-8798-68D319C7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60536-A5F0-4FAE-BB82-FF60CA395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5265F-5398-489E-8E7F-5DFEA8D3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76C30-664A-4551-AA58-2B00D58C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269CE-F54C-4910-BE7A-654518C3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2AAC-3728-4666-9647-E1E732CD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7520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6AB217-D2CE-9C4A-B226-DA7DC60C5F6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05525" y="49876"/>
            <a:ext cx="3691617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528248-BB1C-824B-A88F-0BB34599209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2041" y="4606925"/>
            <a:ext cx="3705101" cy="2209512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0762A6F-F4D3-F34C-9B37-41C65130E9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28841" y="2339975"/>
            <a:ext cx="3705101" cy="2209512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3B0D3CE-DFFD-0E4A-AA73-A2BD9E4C81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67900" y="49876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D5471E7-16A0-6541-89C8-87E9C76EBA6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2335876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109994C-D5CA-8E46-89B6-57F09EC2555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867900" y="4612351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17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AF6D-0616-4558-8BE7-4AECE2ED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3F56-C5C1-43E1-9A56-C8A95BD8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99DD-E2F0-4B59-AFAB-4C72ED92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53A7-BD2E-425D-806A-521DE174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19F5-4E1A-4AA6-A1BF-23F8EC5C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6F83-290C-4B63-9ECE-46EF2385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9ECB0-2F28-4020-9432-8D67D92F9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4268-DD0A-4755-8C46-7AF9FBBF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908D-915B-44F9-A73A-549D9761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12702-600A-484B-8533-53739289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C664-CC5B-413F-877B-B2D26B78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8E93-2657-4EEE-A718-DD5BDCDBC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D319-9821-4351-B981-CA25ECCD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51F1C-075B-4708-92E6-9EC32E9E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D50B3-AC65-4A91-8C22-5972DE53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0D27-DE1E-477B-BE93-08E0554C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3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B90B-8042-4FFF-A9C7-B61A6893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74226-D4F2-46B5-A48A-EC115BCA1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45625-4A3E-4A43-A9E8-C343A38AE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3B64B-1841-43D2-9E53-9851444B2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ECCEF-70F4-4F0C-ACEA-EF7D4C00E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3F3BA-E0E9-458B-903B-42AB195B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154FF-8EA4-4616-91E5-5802632E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4C04F-9037-4102-8713-B7D910F4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EDC1-A483-49A3-AB39-7AFB424A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9538B-F3EE-4CFE-B01A-7C2A7D0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38C73-C163-42BA-9DC2-F9C085E2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A8914-3A1C-47ED-935D-366030D9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7390A-D818-41E0-A4AD-10DD9060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4F4C4-899E-456D-8B73-86875499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CF285-FDE0-4729-A78C-AB74A4E2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0623-D16D-45A8-B9D6-DBE1B643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8658-7FCF-42B0-B3D0-0AA091FF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2B485-3050-4104-83B4-31D568968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E145-379D-42E8-A279-275C5985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9C34-DF40-4A1C-A4C8-AB44442E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A455F-7F24-4081-909B-0977005E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D0E6-B331-40A5-ACE4-D160C36E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B7CDF-50B5-455E-9605-BAFC13676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4B1AD-9DF0-48E3-B0B0-91976AD43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DF074-1957-47A3-813B-FF79A5BF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4D9D3-B2A0-426B-960A-9E827EA4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A5033-1B12-494E-BBA6-5EB2378A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9BC03-2570-4B84-AE8B-4202DF98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DA78E-2F6F-462D-8796-3352C1C8C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8925B-508E-4678-94FC-34510F65E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BC447-F51A-4E2F-ADF6-0E16203660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34D7-E09C-4A37-B5E0-EA53876DF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7B59E-07A7-46E7-8B51-4FE7E5B86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CAA-C91E-4AA0-83FC-B011C4D5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1.png"/><Relationship Id="rId3" Type="http://schemas.openxmlformats.org/officeDocument/2006/relationships/image" Target="../media/image40.png"/><Relationship Id="rId7" Type="http://schemas.openxmlformats.org/officeDocument/2006/relationships/image" Target="../media/image110.svg"/><Relationship Id="rId12" Type="http://schemas.openxmlformats.org/officeDocument/2006/relationships/hyperlink" Target="http://help.foodback.com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20.svg"/><Relationship Id="rId5" Type="http://schemas.openxmlformats.org/officeDocument/2006/relationships/image" Target="../media/image108.svg"/><Relationship Id="rId10" Type="http://schemas.openxmlformats.org/officeDocument/2006/relationships/image" Target="../media/image119.png"/><Relationship Id="rId4" Type="http://schemas.openxmlformats.org/officeDocument/2006/relationships/image" Target="../media/image107.png"/><Relationship Id="rId9" Type="http://schemas.openxmlformats.org/officeDocument/2006/relationships/image" Target="../media/image1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sv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svg"/><Relationship Id="rId4" Type="http://schemas.openxmlformats.org/officeDocument/2006/relationships/image" Target="../media/image123.svg"/><Relationship Id="rId9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svg"/><Relationship Id="rId3" Type="http://schemas.openxmlformats.org/officeDocument/2006/relationships/image" Target="../media/image133.png"/><Relationship Id="rId7" Type="http://schemas.openxmlformats.org/officeDocument/2006/relationships/image" Target="../media/image125.sv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image" Target="../media/image129.svg"/><Relationship Id="rId5" Type="http://schemas.openxmlformats.org/officeDocument/2006/relationships/image" Target="../media/image123.sv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svg"/><Relationship Id="rId14" Type="http://schemas.openxmlformats.org/officeDocument/2006/relationships/image" Target="../media/image1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9.png"/><Relationship Id="rId20" Type="http://schemas.openxmlformats.org/officeDocument/2006/relationships/image" Target="../media/image1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8.png"/><Relationship Id="rId10" Type="http://schemas.openxmlformats.org/officeDocument/2006/relationships/image" Target="../media/image8.jpeg"/><Relationship Id="rId19" Type="http://schemas.openxmlformats.org/officeDocument/2006/relationships/image" Target="../media/image142.sv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sv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hyperlink" Target="https://qr.foodback.com/MGO1ob" TargetMode="External"/><Relationship Id="rId4" Type="http://schemas.openxmlformats.org/officeDocument/2006/relationships/image" Target="../media/image41.png"/><Relationship Id="rId9" Type="http://schemas.openxmlformats.org/officeDocument/2006/relationships/hyperlink" Target="https://qr.foodback.com/DRZe6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3.jpe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26" Type="http://schemas.openxmlformats.org/officeDocument/2006/relationships/image" Target="../media/image88.sv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svg"/><Relationship Id="rId42" Type="http://schemas.openxmlformats.org/officeDocument/2006/relationships/image" Target="../media/image30.sv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78.svg"/><Relationship Id="rId20" Type="http://schemas.openxmlformats.org/officeDocument/2006/relationships/image" Target="../media/image82.svg"/><Relationship Id="rId29" Type="http://schemas.openxmlformats.org/officeDocument/2006/relationships/image" Target="../media/image91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24" Type="http://schemas.openxmlformats.org/officeDocument/2006/relationships/image" Target="../media/image86.svg"/><Relationship Id="rId32" Type="http://schemas.openxmlformats.org/officeDocument/2006/relationships/image" Target="../media/image94.svg"/><Relationship Id="rId37" Type="http://schemas.openxmlformats.org/officeDocument/2006/relationships/image" Target="../media/image99.png"/><Relationship Id="rId40" Type="http://schemas.openxmlformats.org/officeDocument/2006/relationships/image" Target="../media/image102.sv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svg"/><Relationship Id="rId36" Type="http://schemas.openxmlformats.org/officeDocument/2006/relationships/image" Target="../media/image98.svg"/><Relationship Id="rId10" Type="http://schemas.openxmlformats.org/officeDocument/2006/relationships/image" Target="../media/image72.sv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svg"/><Relationship Id="rId9" Type="http://schemas.openxmlformats.org/officeDocument/2006/relationships/image" Target="../media/image71.png"/><Relationship Id="rId14" Type="http://schemas.openxmlformats.org/officeDocument/2006/relationships/image" Target="../media/image76.svg"/><Relationship Id="rId22" Type="http://schemas.openxmlformats.org/officeDocument/2006/relationships/image" Target="../media/image84.svg"/><Relationship Id="rId27" Type="http://schemas.openxmlformats.org/officeDocument/2006/relationships/image" Target="../media/image89.png"/><Relationship Id="rId30" Type="http://schemas.openxmlformats.org/officeDocument/2006/relationships/image" Target="../media/image92.svg"/><Relationship Id="rId35" Type="http://schemas.openxmlformats.org/officeDocument/2006/relationships/image" Target="../media/image97.png"/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40.png"/><Relationship Id="rId7" Type="http://schemas.openxmlformats.org/officeDocument/2006/relationships/image" Target="../media/image110.sv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sv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40.png"/><Relationship Id="rId7" Type="http://schemas.openxmlformats.org/officeDocument/2006/relationships/image" Target="../media/image110.sv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sv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068AE0-3DF8-EF46-88A3-9C68380C826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70DD756-2AAB-9647-8C1B-747A28A425F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034D066-6D1E-EC49-A1B6-B82D2A3451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7FCF11E-F583-1546-B2DF-83179F0448C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7386DC9-C84A-B04D-A908-EFFD8B34445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FC353EA9-31C8-B341-9D83-2D764739173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Picture Placeholder 11">
            <a:extLst>
              <a:ext uri="{FF2B5EF4-FFF2-40B4-BE49-F238E27FC236}">
                <a16:creationId xmlns:a16="http://schemas.microsoft.com/office/drawing/2014/main" id="{5BB49372-56FB-3F40-A852-34E390CBDE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099" y="2358129"/>
            <a:ext cx="3705101" cy="2209512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34" name="Picture Placeholder 18">
            <a:extLst>
              <a:ext uri="{FF2B5EF4-FFF2-40B4-BE49-F238E27FC236}">
                <a16:creationId xmlns:a16="http://schemas.microsoft.com/office/drawing/2014/main" id="{2494A11E-68DD-D74C-AF6D-CDE0C11333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158" y="4630505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35" name="Picture Placeholder 28">
            <a:extLst>
              <a:ext uri="{FF2B5EF4-FFF2-40B4-BE49-F238E27FC236}">
                <a16:creationId xmlns:a16="http://schemas.microsoft.com/office/drawing/2014/main" id="{1700C46A-2418-9E49-835F-580723DB1C9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158" y="68030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725D18A-F3E4-3D44-9648-440FBC3C4AD5}"/>
              </a:ext>
            </a:extLst>
          </p:cNvPr>
          <p:cNvGrpSpPr/>
          <p:nvPr/>
        </p:nvGrpSpPr>
        <p:grpSpPr>
          <a:xfrm>
            <a:off x="1260224" y="261258"/>
            <a:ext cx="10900557" cy="6351814"/>
            <a:chOff x="2415849" y="934646"/>
            <a:chExt cx="8149028" cy="4748483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7ED3051C-92EF-114F-B1CF-47900A7C7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199" y="2548178"/>
              <a:ext cx="687785" cy="672433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5411F88-5157-2742-9C57-2811D88A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793" y="1471978"/>
              <a:ext cx="265597" cy="469781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D70AAF8B-647E-6645-A0D7-899C9500A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6127" y="2710915"/>
              <a:ext cx="1220511" cy="672433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8A820663-73DA-124A-A2E8-37090378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4366" y="3332682"/>
              <a:ext cx="1300344" cy="475923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D4E3FB28-8A8E-8744-A1E2-CCC564A74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7453" y="3595208"/>
              <a:ext cx="778365" cy="580319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BD07D480-2792-F545-A5BB-623638BB3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2896" y="2010847"/>
              <a:ext cx="104397" cy="162735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29CEBB43-AA01-BD40-920F-02DBA388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034" y="2149017"/>
              <a:ext cx="904254" cy="574179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862BC12D-7852-5D42-921E-26696ACBF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616" y="2301005"/>
              <a:ext cx="650939" cy="720026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B3E4D33A-A9EE-5A48-BE4B-54050B049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290" y="1537993"/>
              <a:ext cx="1172920" cy="850520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A28AA26-1056-A74E-8640-4C6EBA4FA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4566" y="2245736"/>
              <a:ext cx="205721" cy="459035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BA7739F7-2FEA-5E46-B524-E8ADE740D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375" y="1402893"/>
              <a:ext cx="257919" cy="515840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6CDEE1B7-D50E-B84C-AC85-515EF8D4C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7788" y="3173019"/>
              <a:ext cx="1355612" cy="587996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C4D937C2-B857-7540-BE4F-EF264F205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1715" y="1319990"/>
              <a:ext cx="1194412" cy="1159102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62B91B43-209B-7D40-94CE-BCDAA421E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4558" y="934646"/>
              <a:ext cx="580319" cy="858197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1825BCED-E7FB-CD45-9517-D80A67DE2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5783" y="2585024"/>
              <a:ext cx="701603" cy="333148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2676E779-5F52-5D46-9339-0E976E362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8795" y="1832759"/>
              <a:ext cx="541938" cy="279413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80E7A7D0-0663-D743-A941-A88540225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1874" y="2928916"/>
              <a:ext cx="1137611" cy="584926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20CDD3B-388B-3B41-A4D8-862D5BAB5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1454" y="2439176"/>
              <a:ext cx="475923" cy="806000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38EB5459-FAC6-9142-823D-93FC4127B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8208" y="3675041"/>
              <a:ext cx="842845" cy="848985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8DA0D03A-7879-DC4F-95A9-EE0BFD17A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4064" y="4433447"/>
              <a:ext cx="1429304" cy="1249682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441DB17-872F-EC4D-AE07-BD128D61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652" y="2551250"/>
              <a:ext cx="162735" cy="265597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332FB2B0-8BF8-8C41-929F-F471B315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380" y="2755435"/>
              <a:ext cx="29171" cy="35311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A3E1233-7255-234A-BEC9-B302FEBF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471" y="2024663"/>
              <a:ext cx="265597" cy="250244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7F76337-2C11-F942-A3DB-5E476D6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5977" y="3728774"/>
              <a:ext cx="601812" cy="956452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9D7AB4C-3013-7D43-A18A-C083AF5C5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639" y="1545670"/>
              <a:ext cx="841309" cy="845915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57E0FD6-44DB-DF44-B755-662322615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9308" y="3776366"/>
              <a:ext cx="548079" cy="948774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EB177D02-1328-044B-B01F-20B4AF609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2470" y="4197021"/>
              <a:ext cx="896577" cy="756872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F17F097-E101-8F4C-801E-FAEC54750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306" y="2359344"/>
              <a:ext cx="620235" cy="1057777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2FD9590C-B01F-6843-8BD0-65DF56378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044" y="3521517"/>
              <a:ext cx="773758" cy="709279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74E96503-2FCE-9646-BA6B-6265E049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276" y="1907985"/>
              <a:ext cx="1053171" cy="818281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B735592C-6451-434A-BEE9-4EF573DC7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4517" y="934646"/>
              <a:ext cx="1042425" cy="686251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B23801B9-DA62-0847-8D13-83B292EC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547" y="2417683"/>
              <a:ext cx="827491" cy="1020932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657C2C1-05BB-9F46-9635-CF97BFFE4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606" y="3582927"/>
              <a:ext cx="2146259" cy="2038791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9CDA3D30-2F8C-1449-AB44-AF1D77E1F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00" y="1803589"/>
              <a:ext cx="1085411" cy="638658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E059AFC3-1A36-3F43-A58A-D3C912B7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936" y="1402893"/>
              <a:ext cx="1228187" cy="951845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DDE4411-7035-7440-AFC6-06949520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307" y="3473926"/>
              <a:ext cx="1343331" cy="640194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F99BDD4B-22EE-6847-8009-24B126B1F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380" y="2285653"/>
              <a:ext cx="954916" cy="1435445"/>
            </a:xfrm>
            <a:custGeom>
              <a:avLst/>
              <a:gdLst>
                <a:gd name="T0" fmla="*/ 522 w 622"/>
                <a:gd name="T1" fmla="*/ 810 h 935"/>
                <a:gd name="T2" fmla="*/ 511 w 622"/>
                <a:gd name="T3" fmla="*/ 817 h 935"/>
                <a:gd name="T4" fmla="*/ 503 w 622"/>
                <a:gd name="T5" fmla="*/ 810 h 935"/>
                <a:gd name="T6" fmla="*/ 501 w 622"/>
                <a:gd name="T7" fmla="*/ 800 h 935"/>
                <a:gd name="T8" fmla="*/ 496 w 622"/>
                <a:gd name="T9" fmla="*/ 798 h 935"/>
                <a:gd name="T10" fmla="*/ 492 w 622"/>
                <a:gd name="T11" fmla="*/ 800 h 935"/>
                <a:gd name="T12" fmla="*/ 489 w 622"/>
                <a:gd name="T13" fmla="*/ 800 h 935"/>
                <a:gd name="T14" fmla="*/ 487 w 622"/>
                <a:gd name="T15" fmla="*/ 798 h 935"/>
                <a:gd name="T16" fmla="*/ 480 w 622"/>
                <a:gd name="T17" fmla="*/ 796 h 935"/>
                <a:gd name="T18" fmla="*/ 463 w 622"/>
                <a:gd name="T19" fmla="*/ 798 h 935"/>
                <a:gd name="T20" fmla="*/ 461 w 622"/>
                <a:gd name="T21" fmla="*/ 800 h 935"/>
                <a:gd name="T22" fmla="*/ 461 w 622"/>
                <a:gd name="T23" fmla="*/ 808 h 935"/>
                <a:gd name="T24" fmla="*/ 458 w 622"/>
                <a:gd name="T25" fmla="*/ 817 h 935"/>
                <a:gd name="T26" fmla="*/ 463 w 622"/>
                <a:gd name="T27" fmla="*/ 829 h 935"/>
                <a:gd name="T28" fmla="*/ 458 w 622"/>
                <a:gd name="T29" fmla="*/ 841 h 935"/>
                <a:gd name="T30" fmla="*/ 461 w 622"/>
                <a:gd name="T31" fmla="*/ 860 h 935"/>
                <a:gd name="T32" fmla="*/ 458 w 622"/>
                <a:gd name="T33" fmla="*/ 879 h 935"/>
                <a:gd name="T34" fmla="*/ 463 w 622"/>
                <a:gd name="T35" fmla="*/ 898 h 935"/>
                <a:gd name="T36" fmla="*/ 461 w 622"/>
                <a:gd name="T37" fmla="*/ 914 h 935"/>
                <a:gd name="T38" fmla="*/ 456 w 622"/>
                <a:gd name="T39" fmla="*/ 919 h 935"/>
                <a:gd name="T40" fmla="*/ 454 w 622"/>
                <a:gd name="T41" fmla="*/ 924 h 935"/>
                <a:gd name="T42" fmla="*/ 454 w 622"/>
                <a:gd name="T43" fmla="*/ 931 h 935"/>
                <a:gd name="T44" fmla="*/ 437 w 622"/>
                <a:gd name="T45" fmla="*/ 916 h 935"/>
                <a:gd name="T46" fmla="*/ 373 w 622"/>
                <a:gd name="T47" fmla="*/ 838 h 935"/>
                <a:gd name="T48" fmla="*/ 319 w 622"/>
                <a:gd name="T49" fmla="*/ 765 h 935"/>
                <a:gd name="T50" fmla="*/ 262 w 622"/>
                <a:gd name="T51" fmla="*/ 692 h 935"/>
                <a:gd name="T52" fmla="*/ 198 w 622"/>
                <a:gd name="T53" fmla="*/ 613 h 935"/>
                <a:gd name="T54" fmla="*/ 134 w 622"/>
                <a:gd name="T55" fmla="*/ 531 h 935"/>
                <a:gd name="T56" fmla="*/ 56 w 622"/>
                <a:gd name="T57" fmla="*/ 436 h 935"/>
                <a:gd name="T58" fmla="*/ 0 w 622"/>
                <a:gd name="T59" fmla="*/ 360 h 935"/>
                <a:gd name="T60" fmla="*/ 14 w 622"/>
                <a:gd name="T61" fmla="*/ 287 h 935"/>
                <a:gd name="T62" fmla="*/ 28 w 622"/>
                <a:gd name="T63" fmla="*/ 199 h 935"/>
                <a:gd name="T64" fmla="*/ 45 w 622"/>
                <a:gd name="T65" fmla="*/ 109 h 935"/>
                <a:gd name="T66" fmla="*/ 61 w 622"/>
                <a:gd name="T67" fmla="*/ 22 h 935"/>
                <a:gd name="T68" fmla="*/ 118 w 622"/>
                <a:gd name="T69" fmla="*/ 10 h 935"/>
                <a:gd name="T70" fmla="*/ 186 w 622"/>
                <a:gd name="T71" fmla="*/ 22 h 935"/>
                <a:gd name="T72" fmla="*/ 257 w 622"/>
                <a:gd name="T73" fmla="*/ 34 h 935"/>
                <a:gd name="T74" fmla="*/ 326 w 622"/>
                <a:gd name="T75" fmla="*/ 43 h 935"/>
                <a:gd name="T76" fmla="*/ 397 w 622"/>
                <a:gd name="T77" fmla="*/ 55 h 935"/>
                <a:gd name="T78" fmla="*/ 466 w 622"/>
                <a:gd name="T79" fmla="*/ 64 h 935"/>
                <a:gd name="T80" fmla="*/ 534 w 622"/>
                <a:gd name="T81" fmla="*/ 74 h 935"/>
                <a:gd name="T82" fmla="*/ 605 w 622"/>
                <a:gd name="T83" fmla="*/ 83 h 935"/>
                <a:gd name="T84" fmla="*/ 615 w 622"/>
                <a:gd name="T85" fmla="*/ 142 h 935"/>
                <a:gd name="T86" fmla="*/ 605 w 622"/>
                <a:gd name="T87" fmla="*/ 218 h 935"/>
                <a:gd name="T88" fmla="*/ 596 w 622"/>
                <a:gd name="T89" fmla="*/ 296 h 935"/>
                <a:gd name="T90" fmla="*/ 586 w 622"/>
                <a:gd name="T91" fmla="*/ 372 h 935"/>
                <a:gd name="T92" fmla="*/ 577 w 622"/>
                <a:gd name="T93" fmla="*/ 448 h 935"/>
                <a:gd name="T94" fmla="*/ 567 w 622"/>
                <a:gd name="T95" fmla="*/ 526 h 935"/>
                <a:gd name="T96" fmla="*/ 558 w 622"/>
                <a:gd name="T97" fmla="*/ 602 h 935"/>
                <a:gd name="T98" fmla="*/ 546 w 622"/>
                <a:gd name="T99" fmla="*/ 677 h 935"/>
                <a:gd name="T100" fmla="*/ 544 w 622"/>
                <a:gd name="T101" fmla="*/ 706 h 935"/>
                <a:gd name="T102" fmla="*/ 539 w 622"/>
                <a:gd name="T103" fmla="*/ 734 h 935"/>
                <a:gd name="T104" fmla="*/ 537 w 622"/>
                <a:gd name="T105" fmla="*/ 767 h 935"/>
                <a:gd name="T106" fmla="*/ 532 w 622"/>
                <a:gd name="T107" fmla="*/ 789 h 935"/>
                <a:gd name="T108" fmla="*/ 532 w 622"/>
                <a:gd name="T109" fmla="*/ 79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2" h="935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623F0C3-CD11-9044-860B-7DEC15E4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051" y="3438615"/>
              <a:ext cx="1016326" cy="1090017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DE124C1C-7D90-9E4F-AFEE-B4A082DF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954" y="2348597"/>
              <a:ext cx="1284993" cy="574179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ED699894-885E-3C40-9F27-124F1129A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91" y="1243229"/>
              <a:ext cx="1036284" cy="566503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CC87462F-26CF-9547-ADC9-EB4D3EB2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872" y="1098916"/>
              <a:ext cx="1622744" cy="904254"/>
            </a:xfrm>
            <a:custGeom>
              <a:avLst/>
              <a:gdLst>
                <a:gd name="T0" fmla="*/ 1010 w 1057"/>
                <a:gd name="T1" fmla="*/ 570 h 589"/>
                <a:gd name="T2" fmla="*/ 861 w 1057"/>
                <a:gd name="T3" fmla="*/ 563 h 589"/>
                <a:gd name="T4" fmla="*/ 712 w 1057"/>
                <a:gd name="T5" fmla="*/ 553 h 589"/>
                <a:gd name="T6" fmla="*/ 563 w 1057"/>
                <a:gd name="T7" fmla="*/ 542 h 589"/>
                <a:gd name="T8" fmla="*/ 416 w 1057"/>
                <a:gd name="T9" fmla="*/ 530 h 589"/>
                <a:gd name="T10" fmla="*/ 395 w 1057"/>
                <a:gd name="T11" fmla="*/ 572 h 589"/>
                <a:gd name="T12" fmla="*/ 381 w 1057"/>
                <a:gd name="T13" fmla="*/ 575 h 589"/>
                <a:gd name="T14" fmla="*/ 369 w 1057"/>
                <a:gd name="T15" fmla="*/ 553 h 589"/>
                <a:gd name="T16" fmla="*/ 359 w 1057"/>
                <a:gd name="T17" fmla="*/ 560 h 589"/>
                <a:gd name="T18" fmla="*/ 355 w 1057"/>
                <a:gd name="T19" fmla="*/ 572 h 589"/>
                <a:gd name="T20" fmla="*/ 355 w 1057"/>
                <a:gd name="T21" fmla="*/ 577 h 589"/>
                <a:gd name="T22" fmla="*/ 324 w 1057"/>
                <a:gd name="T23" fmla="*/ 577 h 589"/>
                <a:gd name="T24" fmla="*/ 300 w 1057"/>
                <a:gd name="T25" fmla="*/ 572 h 589"/>
                <a:gd name="T26" fmla="*/ 281 w 1057"/>
                <a:gd name="T27" fmla="*/ 570 h 589"/>
                <a:gd name="T28" fmla="*/ 270 w 1057"/>
                <a:gd name="T29" fmla="*/ 577 h 589"/>
                <a:gd name="T30" fmla="*/ 239 w 1057"/>
                <a:gd name="T31" fmla="*/ 572 h 589"/>
                <a:gd name="T32" fmla="*/ 227 w 1057"/>
                <a:gd name="T33" fmla="*/ 582 h 589"/>
                <a:gd name="T34" fmla="*/ 215 w 1057"/>
                <a:gd name="T35" fmla="*/ 568 h 589"/>
                <a:gd name="T36" fmla="*/ 213 w 1057"/>
                <a:gd name="T37" fmla="*/ 553 h 589"/>
                <a:gd name="T38" fmla="*/ 213 w 1057"/>
                <a:gd name="T39" fmla="*/ 544 h 589"/>
                <a:gd name="T40" fmla="*/ 203 w 1057"/>
                <a:gd name="T41" fmla="*/ 527 h 589"/>
                <a:gd name="T42" fmla="*/ 189 w 1057"/>
                <a:gd name="T43" fmla="*/ 525 h 589"/>
                <a:gd name="T44" fmla="*/ 182 w 1057"/>
                <a:gd name="T45" fmla="*/ 508 h 589"/>
                <a:gd name="T46" fmla="*/ 180 w 1057"/>
                <a:gd name="T47" fmla="*/ 487 h 589"/>
                <a:gd name="T48" fmla="*/ 173 w 1057"/>
                <a:gd name="T49" fmla="*/ 475 h 589"/>
                <a:gd name="T50" fmla="*/ 163 w 1057"/>
                <a:gd name="T51" fmla="*/ 461 h 589"/>
                <a:gd name="T52" fmla="*/ 163 w 1057"/>
                <a:gd name="T53" fmla="*/ 444 h 589"/>
                <a:gd name="T54" fmla="*/ 161 w 1057"/>
                <a:gd name="T55" fmla="*/ 430 h 589"/>
                <a:gd name="T56" fmla="*/ 147 w 1057"/>
                <a:gd name="T57" fmla="*/ 414 h 589"/>
                <a:gd name="T58" fmla="*/ 139 w 1057"/>
                <a:gd name="T59" fmla="*/ 418 h 589"/>
                <a:gd name="T60" fmla="*/ 132 w 1057"/>
                <a:gd name="T61" fmla="*/ 428 h 589"/>
                <a:gd name="T62" fmla="*/ 118 w 1057"/>
                <a:gd name="T63" fmla="*/ 435 h 589"/>
                <a:gd name="T64" fmla="*/ 104 w 1057"/>
                <a:gd name="T65" fmla="*/ 428 h 589"/>
                <a:gd name="T66" fmla="*/ 95 w 1057"/>
                <a:gd name="T67" fmla="*/ 416 h 589"/>
                <a:gd name="T68" fmla="*/ 97 w 1057"/>
                <a:gd name="T69" fmla="*/ 402 h 589"/>
                <a:gd name="T70" fmla="*/ 102 w 1057"/>
                <a:gd name="T71" fmla="*/ 390 h 589"/>
                <a:gd name="T72" fmla="*/ 111 w 1057"/>
                <a:gd name="T73" fmla="*/ 381 h 589"/>
                <a:gd name="T74" fmla="*/ 106 w 1057"/>
                <a:gd name="T75" fmla="*/ 369 h 589"/>
                <a:gd name="T76" fmla="*/ 106 w 1057"/>
                <a:gd name="T77" fmla="*/ 352 h 589"/>
                <a:gd name="T78" fmla="*/ 113 w 1057"/>
                <a:gd name="T79" fmla="*/ 345 h 589"/>
                <a:gd name="T80" fmla="*/ 118 w 1057"/>
                <a:gd name="T81" fmla="*/ 331 h 589"/>
                <a:gd name="T82" fmla="*/ 123 w 1057"/>
                <a:gd name="T83" fmla="*/ 317 h 589"/>
                <a:gd name="T84" fmla="*/ 125 w 1057"/>
                <a:gd name="T85" fmla="*/ 310 h 589"/>
                <a:gd name="T86" fmla="*/ 130 w 1057"/>
                <a:gd name="T87" fmla="*/ 295 h 589"/>
                <a:gd name="T88" fmla="*/ 113 w 1057"/>
                <a:gd name="T89" fmla="*/ 293 h 589"/>
                <a:gd name="T90" fmla="*/ 104 w 1057"/>
                <a:gd name="T91" fmla="*/ 286 h 589"/>
                <a:gd name="T92" fmla="*/ 92 w 1057"/>
                <a:gd name="T93" fmla="*/ 284 h 589"/>
                <a:gd name="T94" fmla="*/ 83 w 1057"/>
                <a:gd name="T95" fmla="*/ 269 h 589"/>
                <a:gd name="T96" fmla="*/ 78 w 1057"/>
                <a:gd name="T97" fmla="*/ 253 h 589"/>
                <a:gd name="T98" fmla="*/ 59 w 1057"/>
                <a:gd name="T99" fmla="*/ 227 h 589"/>
                <a:gd name="T100" fmla="*/ 50 w 1057"/>
                <a:gd name="T101" fmla="*/ 213 h 589"/>
                <a:gd name="T102" fmla="*/ 19 w 1057"/>
                <a:gd name="T103" fmla="*/ 187 h 589"/>
                <a:gd name="T104" fmla="*/ 26 w 1057"/>
                <a:gd name="T105" fmla="*/ 182 h 589"/>
                <a:gd name="T106" fmla="*/ 24 w 1057"/>
                <a:gd name="T107" fmla="*/ 170 h 589"/>
                <a:gd name="T108" fmla="*/ 19 w 1057"/>
                <a:gd name="T109" fmla="*/ 149 h 589"/>
                <a:gd name="T110" fmla="*/ 7 w 1057"/>
                <a:gd name="T111" fmla="*/ 130 h 589"/>
                <a:gd name="T112" fmla="*/ 12 w 1057"/>
                <a:gd name="T113" fmla="*/ 28 h 589"/>
                <a:gd name="T114" fmla="*/ 244 w 1057"/>
                <a:gd name="T115" fmla="*/ 30 h 589"/>
                <a:gd name="T116" fmla="*/ 527 w 1057"/>
                <a:gd name="T117" fmla="*/ 61 h 589"/>
                <a:gd name="T118" fmla="*/ 795 w 1057"/>
                <a:gd name="T119" fmla="*/ 82 h 589"/>
                <a:gd name="T120" fmla="*/ 1057 w 1057"/>
                <a:gd name="T121" fmla="*/ 118 h 589"/>
                <a:gd name="T122" fmla="*/ 1045 w 1057"/>
                <a:gd name="T123" fmla="*/ 45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7" h="589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EBF54B14-9FD4-AB4D-8067-C255EFDF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788" y="2758506"/>
              <a:ext cx="1050101" cy="864338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8A2C08B5-1009-F443-8453-A7EC8D27C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475" y="1171072"/>
              <a:ext cx="1034748" cy="1086947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F6150FEF-8E31-3C46-B420-6ABA7989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366" y="2907424"/>
              <a:ext cx="1137611" cy="584926"/>
            </a:xfrm>
            <a:custGeom>
              <a:avLst/>
              <a:gdLst>
                <a:gd name="T0" fmla="*/ 672 w 741"/>
                <a:gd name="T1" fmla="*/ 372 h 381"/>
                <a:gd name="T2" fmla="*/ 580 w 741"/>
                <a:gd name="T3" fmla="*/ 377 h 381"/>
                <a:gd name="T4" fmla="*/ 485 w 741"/>
                <a:gd name="T5" fmla="*/ 379 h 381"/>
                <a:gd name="T6" fmla="*/ 393 w 741"/>
                <a:gd name="T7" fmla="*/ 381 h 381"/>
                <a:gd name="T8" fmla="*/ 301 w 741"/>
                <a:gd name="T9" fmla="*/ 381 h 381"/>
                <a:gd name="T10" fmla="*/ 208 w 741"/>
                <a:gd name="T11" fmla="*/ 381 h 381"/>
                <a:gd name="T12" fmla="*/ 116 w 741"/>
                <a:gd name="T13" fmla="*/ 381 h 381"/>
                <a:gd name="T14" fmla="*/ 24 w 741"/>
                <a:gd name="T15" fmla="*/ 381 h 381"/>
                <a:gd name="T16" fmla="*/ 0 w 741"/>
                <a:gd name="T17" fmla="*/ 346 h 381"/>
                <a:gd name="T18" fmla="*/ 3 w 741"/>
                <a:gd name="T19" fmla="*/ 298 h 381"/>
                <a:gd name="T20" fmla="*/ 3 w 741"/>
                <a:gd name="T21" fmla="*/ 253 h 381"/>
                <a:gd name="T22" fmla="*/ 3 w 741"/>
                <a:gd name="T23" fmla="*/ 206 h 381"/>
                <a:gd name="T24" fmla="*/ 3 w 741"/>
                <a:gd name="T25" fmla="*/ 159 h 381"/>
                <a:gd name="T26" fmla="*/ 5 w 741"/>
                <a:gd name="T27" fmla="*/ 114 h 381"/>
                <a:gd name="T28" fmla="*/ 5 w 741"/>
                <a:gd name="T29" fmla="*/ 66 h 381"/>
                <a:gd name="T30" fmla="*/ 5 w 741"/>
                <a:gd name="T31" fmla="*/ 22 h 381"/>
                <a:gd name="T32" fmla="*/ 66 w 741"/>
                <a:gd name="T33" fmla="*/ 10 h 381"/>
                <a:gd name="T34" fmla="*/ 147 w 741"/>
                <a:gd name="T35" fmla="*/ 10 h 381"/>
                <a:gd name="T36" fmla="*/ 230 w 741"/>
                <a:gd name="T37" fmla="*/ 10 h 381"/>
                <a:gd name="T38" fmla="*/ 310 w 741"/>
                <a:gd name="T39" fmla="*/ 10 h 381"/>
                <a:gd name="T40" fmla="*/ 391 w 741"/>
                <a:gd name="T41" fmla="*/ 10 h 381"/>
                <a:gd name="T42" fmla="*/ 473 w 741"/>
                <a:gd name="T43" fmla="*/ 7 h 381"/>
                <a:gd name="T44" fmla="*/ 554 w 741"/>
                <a:gd name="T45" fmla="*/ 5 h 381"/>
                <a:gd name="T46" fmla="*/ 634 w 741"/>
                <a:gd name="T47" fmla="*/ 3 h 381"/>
                <a:gd name="T48" fmla="*/ 663 w 741"/>
                <a:gd name="T49" fmla="*/ 7 h 381"/>
                <a:gd name="T50" fmla="*/ 667 w 741"/>
                <a:gd name="T51" fmla="*/ 10 h 381"/>
                <a:gd name="T52" fmla="*/ 670 w 741"/>
                <a:gd name="T53" fmla="*/ 12 h 381"/>
                <a:gd name="T54" fmla="*/ 677 w 741"/>
                <a:gd name="T55" fmla="*/ 17 h 381"/>
                <a:gd name="T56" fmla="*/ 686 w 741"/>
                <a:gd name="T57" fmla="*/ 12 h 381"/>
                <a:gd name="T58" fmla="*/ 691 w 741"/>
                <a:gd name="T59" fmla="*/ 14 h 381"/>
                <a:gd name="T60" fmla="*/ 698 w 741"/>
                <a:gd name="T61" fmla="*/ 19 h 381"/>
                <a:gd name="T62" fmla="*/ 698 w 741"/>
                <a:gd name="T63" fmla="*/ 26 h 381"/>
                <a:gd name="T64" fmla="*/ 700 w 741"/>
                <a:gd name="T65" fmla="*/ 31 h 381"/>
                <a:gd name="T66" fmla="*/ 691 w 741"/>
                <a:gd name="T67" fmla="*/ 31 h 381"/>
                <a:gd name="T68" fmla="*/ 689 w 741"/>
                <a:gd name="T69" fmla="*/ 38 h 381"/>
                <a:gd name="T70" fmla="*/ 681 w 741"/>
                <a:gd name="T71" fmla="*/ 45 h 381"/>
                <a:gd name="T72" fmla="*/ 681 w 741"/>
                <a:gd name="T73" fmla="*/ 52 h 381"/>
                <a:gd name="T74" fmla="*/ 677 w 741"/>
                <a:gd name="T75" fmla="*/ 57 h 381"/>
                <a:gd name="T76" fmla="*/ 684 w 741"/>
                <a:gd name="T77" fmla="*/ 62 h 381"/>
                <a:gd name="T78" fmla="*/ 689 w 741"/>
                <a:gd name="T79" fmla="*/ 69 h 381"/>
                <a:gd name="T80" fmla="*/ 696 w 741"/>
                <a:gd name="T81" fmla="*/ 74 h 381"/>
                <a:gd name="T82" fmla="*/ 700 w 741"/>
                <a:gd name="T83" fmla="*/ 88 h 381"/>
                <a:gd name="T84" fmla="*/ 707 w 741"/>
                <a:gd name="T85" fmla="*/ 95 h 381"/>
                <a:gd name="T86" fmla="*/ 717 w 741"/>
                <a:gd name="T87" fmla="*/ 100 h 381"/>
                <a:gd name="T88" fmla="*/ 724 w 741"/>
                <a:gd name="T89" fmla="*/ 100 h 381"/>
                <a:gd name="T90" fmla="*/ 726 w 741"/>
                <a:gd name="T91" fmla="*/ 102 h 381"/>
                <a:gd name="T92" fmla="*/ 726 w 741"/>
                <a:gd name="T93" fmla="*/ 104 h 381"/>
                <a:gd name="T94" fmla="*/ 729 w 741"/>
                <a:gd name="T95" fmla="*/ 107 h 381"/>
                <a:gd name="T96" fmla="*/ 731 w 741"/>
                <a:gd name="T97" fmla="*/ 164 h 381"/>
                <a:gd name="T98" fmla="*/ 734 w 741"/>
                <a:gd name="T99" fmla="*/ 227 h 381"/>
                <a:gd name="T100" fmla="*/ 736 w 741"/>
                <a:gd name="T101" fmla="*/ 289 h 381"/>
                <a:gd name="T102" fmla="*/ 741 w 741"/>
                <a:gd name="T103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1" h="38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770AC9A9-03E6-EB4A-A651-82DCC347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966" y="1080495"/>
              <a:ext cx="907324" cy="1387852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98315BB0-5E98-1E42-800C-A0EF305A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546" y="2218102"/>
              <a:ext cx="947241" cy="584926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id="{7C1CCA19-2DB0-AA48-B91D-BA1190AA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632" y="2681743"/>
              <a:ext cx="1088482" cy="810604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82BA9354-3C1F-9642-90AC-C5F4EFE984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5849" y="2162833"/>
              <a:ext cx="1347937" cy="1994270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0088F833-73F6-E445-9669-7731B0181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191" y="3358782"/>
              <a:ext cx="999438" cy="1159102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4C649FD-EC47-E741-B7FA-8A3075F1EEC1}"/>
              </a:ext>
            </a:extLst>
          </p:cNvPr>
          <p:cNvSpPr/>
          <p:nvPr/>
        </p:nvSpPr>
        <p:spPr>
          <a:xfrm>
            <a:off x="10576" y="0"/>
            <a:ext cx="9856465" cy="7076660"/>
          </a:xfrm>
          <a:prstGeom prst="rect">
            <a:avLst/>
          </a:prstGeom>
          <a:gradFill>
            <a:gsLst>
              <a:gs pos="56000">
                <a:srgbClr val="000000">
                  <a:alpha val="90000"/>
                </a:srgbClr>
              </a:gs>
              <a:gs pos="26000">
                <a:schemeClr val="tx1">
                  <a:alpha val="64000"/>
                </a:schemeClr>
              </a:gs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816CA7F-9329-2C48-9639-EC4C2DBF10C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576" y="688726"/>
            <a:ext cx="2694939" cy="2430836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61C79A5-AE82-704C-B0DC-B0327FC54051}"/>
              </a:ext>
            </a:extLst>
          </p:cNvPr>
          <p:cNvSpPr/>
          <p:nvPr/>
        </p:nvSpPr>
        <p:spPr>
          <a:xfrm>
            <a:off x="1018129" y="3686839"/>
            <a:ext cx="7486846" cy="75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FOODBACK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3E08078-1FA0-8C42-B28A-EBAC82F92AD5}"/>
              </a:ext>
            </a:extLst>
          </p:cNvPr>
          <p:cNvCxnSpPr>
            <a:cxnSpLocks/>
          </p:cNvCxnSpPr>
          <p:nvPr/>
        </p:nvCxnSpPr>
        <p:spPr>
          <a:xfrm>
            <a:off x="1118135" y="5193999"/>
            <a:ext cx="4408110" cy="16742"/>
          </a:xfrm>
          <a:prstGeom prst="line">
            <a:avLst/>
          </a:prstGeom>
          <a:ln w="28575">
            <a:solidFill>
              <a:srgbClr val="E95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C836CD3-5453-844B-BFB8-3979F174CC7F}"/>
              </a:ext>
            </a:extLst>
          </p:cNvPr>
          <p:cNvSpPr txBox="1"/>
          <p:nvPr/>
        </p:nvSpPr>
        <p:spPr>
          <a:xfrm>
            <a:off x="1067116" y="5261884"/>
            <a:ext cx="703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Levy Restaurants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chemeClr val="bg1">
                    <a:lumMod val="8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Thursday January 21, 2021</a:t>
            </a:r>
            <a:endParaRPr kumimoji="0" lang="en-GB" sz="1600" b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Roboto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EAF2E4D-2A59-EF49-B4FB-AEF39E5568DC}"/>
              </a:ext>
            </a:extLst>
          </p:cNvPr>
          <p:cNvSpPr txBox="1"/>
          <p:nvPr/>
        </p:nvSpPr>
        <p:spPr>
          <a:xfrm>
            <a:off x="1047664" y="4384681"/>
            <a:ext cx="703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E95E6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HELP HAS ARRIVED</a:t>
            </a:r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srgbClr val="E95E6D"/>
              </a:solidFill>
              <a:effectLst/>
              <a:uLnTx/>
              <a:uFillTx/>
              <a:latin typeface="Roboto Th" pitchFamily="2" charset="0"/>
              <a:ea typeface="Roboto Th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09599" y="401896"/>
            <a:ext cx="525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Implementation &amp; onboarding plan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41" y="400549"/>
            <a:ext cx="811479" cy="7092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980EB3-F95C-42FD-AB5E-B1BC69149318}"/>
              </a:ext>
            </a:extLst>
          </p:cNvPr>
          <p:cNvCxnSpPr>
            <a:cxnSpLocks/>
          </p:cNvCxnSpPr>
          <p:nvPr/>
        </p:nvCxnSpPr>
        <p:spPr>
          <a:xfrm>
            <a:off x="6504026" y="882149"/>
            <a:ext cx="0" cy="5624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547F33D-7044-4BEC-A479-428E34A7632D}"/>
              </a:ext>
            </a:extLst>
          </p:cNvPr>
          <p:cNvSpPr/>
          <p:nvPr/>
        </p:nvSpPr>
        <p:spPr>
          <a:xfrm>
            <a:off x="513164" y="2857206"/>
            <a:ext cx="701831" cy="7018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Graphic 25" descr="Single gear">
            <a:extLst>
              <a:ext uri="{FF2B5EF4-FFF2-40B4-BE49-F238E27FC236}">
                <a16:creationId xmlns:a16="http://schemas.microsoft.com/office/drawing/2014/main" id="{0584AC32-1F9D-490E-ACDB-8F87C51B2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9265" y="2974444"/>
            <a:ext cx="467356" cy="4673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0B3F05-E7D2-43CF-B35C-B5E58C867774}"/>
              </a:ext>
            </a:extLst>
          </p:cNvPr>
          <p:cNvSpPr txBox="1"/>
          <p:nvPr/>
        </p:nvSpPr>
        <p:spPr>
          <a:xfrm>
            <a:off x="1393780" y="3023455"/>
            <a:ext cx="424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SETUP/CONFIGURATION – 1-2 weeks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6B5BB6-595A-4623-B40C-570894874E75}"/>
              </a:ext>
            </a:extLst>
          </p:cNvPr>
          <p:cNvSpPr/>
          <p:nvPr/>
        </p:nvSpPr>
        <p:spPr>
          <a:xfrm>
            <a:off x="513164" y="1478508"/>
            <a:ext cx="701831" cy="7018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4D57058-F98A-4207-B071-B2F387FD8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1949" y="1657292"/>
            <a:ext cx="344259" cy="34425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719C00D-C05F-4A7A-8B4B-2EEDED0E869A}"/>
              </a:ext>
            </a:extLst>
          </p:cNvPr>
          <p:cNvSpPr txBox="1"/>
          <p:nvPr/>
        </p:nvSpPr>
        <p:spPr>
          <a:xfrm>
            <a:off x="1393780" y="164032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– 1-2 weeks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907673-1705-41ED-9E98-72C388989AEA}"/>
              </a:ext>
            </a:extLst>
          </p:cNvPr>
          <p:cNvSpPr/>
          <p:nvPr/>
        </p:nvSpPr>
        <p:spPr>
          <a:xfrm>
            <a:off x="513164" y="4287725"/>
            <a:ext cx="702000" cy="702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pic>
        <p:nvPicPr>
          <p:cNvPr id="44" name="Graphic 43" descr="Customer review with solid fill">
            <a:extLst>
              <a:ext uri="{FF2B5EF4-FFF2-40B4-BE49-F238E27FC236}">
                <a16:creationId xmlns:a16="http://schemas.microsoft.com/office/drawing/2014/main" id="{98FBB2E6-2B36-450E-9975-1A777425F6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50269" y="4424830"/>
            <a:ext cx="427790" cy="4277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7BF576-4DEC-4B61-9550-50CFDCD8FCD2}"/>
              </a:ext>
            </a:extLst>
          </p:cNvPr>
          <p:cNvSpPr txBox="1"/>
          <p:nvPr/>
        </p:nvSpPr>
        <p:spPr>
          <a:xfrm>
            <a:off x="607883" y="770622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</a:rPr>
              <a:t>For Levy, online in 2-3 weeks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EDEBC-249C-4674-9B12-CF0F88BAA465}"/>
              </a:ext>
            </a:extLst>
          </p:cNvPr>
          <p:cNvSpPr txBox="1"/>
          <p:nvPr/>
        </p:nvSpPr>
        <p:spPr>
          <a:xfrm>
            <a:off x="1393780" y="4415515"/>
            <a:ext cx="489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 &amp; SUPPORT – 1-2 weeks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11C68-9893-4273-9455-2690887A22DC}"/>
              </a:ext>
            </a:extLst>
          </p:cNvPr>
          <p:cNvSpPr txBox="1"/>
          <p:nvPr/>
        </p:nvSpPr>
        <p:spPr>
          <a:xfrm>
            <a:off x="1166635" y="2069507"/>
            <a:ext cx="6454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Choose collection method (table tents, stickers, posters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 design for 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Levy</a:t>
            </a: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each F&amp;B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QR material distribution to sites, approx. 1 week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A3F228-CA59-4B42-9295-E68BD556A141}"/>
              </a:ext>
            </a:extLst>
          </p:cNvPr>
          <p:cNvSpPr txBox="1"/>
          <p:nvPr/>
        </p:nvSpPr>
        <p:spPr>
          <a:xfrm>
            <a:off x="1166635" y="3478505"/>
            <a:ext cx="6454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Tailor made question sets for each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User access, rewards, ad space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B762B9-F98B-4B33-BD2E-096C1BE208AA}"/>
              </a:ext>
            </a:extLst>
          </p:cNvPr>
          <p:cNvSpPr/>
          <p:nvPr/>
        </p:nvSpPr>
        <p:spPr>
          <a:xfrm>
            <a:off x="513080" y="5741925"/>
            <a:ext cx="702000" cy="702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pic>
        <p:nvPicPr>
          <p:cNvPr id="37" name="Graphic 36" descr="Checklist outline">
            <a:extLst>
              <a:ext uri="{FF2B5EF4-FFF2-40B4-BE49-F238E27FC236}">
                <a16:creationId xmlns:a16="http://schemas.microsoft.com/office/drawing/2014/main" id="{D60EC515-6376-47F2-BD00-C1335BB6A72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39425" y="5864826"/>
            <a:ext cx="427790" cy="4277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A182C11-65A9-4269-913B-2C130C6A14C7}"/>
              </a:ext>
            </a:extLst>
          </p:cNvPr>
          <p:cNvSpPr txBox="1"/>
          <p:nvPr/>
        </p:nvSpPr>
        <p:spPr>
          <a:xfrm>
            <a:off x="1393780" y="5826360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 IMPLEMENTATION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B84BF7-8D8A-4B09-BC5C-5B80FDDE2455}"/>
              </a:ext>
            </a:extLst>
          </p:cNvPr>
          <p:cNvSpPr txBox="1"/>
          <p:nvPr/>
        </p:nvSpPr>
        <p:spPr>
          <a:xfrm>
            <a:off x="1214995" y="6154117"/>
            <a:ext cx="6454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2-4 weeks with minimal administrative work from 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C851C6-7403-4805-81D7-44B12A044417}"/>
              </a:ext>
            </a:extLst>
          </p:cNvPr>
          <p:cNvSpPr txBox="1"/>
          <p:nvPr/>
        </p:nvSpPr>
        <p:spPr>
          <a:xfrm>
            <a:off x="1166635" y="4726262"/>
            <a:ext cx="64540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Implementation/training meetings for relevant </a:t>
            </a:r>
            <a:r>
              <a:rPr lang="nb-N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Levy</a:t>
            </a: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Live chat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 support page: help.foodback.com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Dedicated account manager </a:t>
            </a:r>
          </a:p>
        </p:txBody>
      </p:sp>
      <p:pic>
        <p:nvPicPr>
          <p:cNvPr id="5" name="Picture 4">
            <a:hlinkClick r:id="rId12"/>
            <a:extLst>
              <a:ext uri="{FF2B5EF4-FFF2-40B4-BE49-F238E27FC236}">
                <a16:creationId xmlns:a16="http://schemas.microsoft.com/office/drawing/2014/main" id="{13073D9C-BF21-4718-B0A2-2A5EB6C5767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65" y="1296326"/>
            <a:ext cx="4960651" cy="50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7126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flipH="1">
            <a:off x="3386597" y="3681274"/>
            <a:ext cx="98078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795181" y="3681274"/>
            <a:ext cx="98078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379333" y="2028198"/>
            <a:ext cx="1509059" cy="453588"/>
            <a:chOff x="2534500" y="1655597"/>
            <a:chExt cx="1131794" cy="340191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2534500" y="1655597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262531" y="1655597"/>
              <a:ext cx="403763" cy="340191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222596" y="4991641"/>
            <a:ext cx="1515872" cy="453588"/>
            <a:chOff x="5439624" y="3878179"/>
            <a:chExt cx="1136904" cy="340191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5840938" y="4218370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439624" y="3878179"/>
              <a:ext cx="403763" cy="340191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242754" y="2028199"/>
            <a:ext cx="1505793" cy="534225"/>
            <a:chOff x="5447183" y="1655597"/>
            <a:chExt cx="1129345" cy="400669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5840938" y="1655597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447183" y="1655597"/>
              <a:ext cx="403763" cy="400669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379334" y="4900924"/>
            <a:ext cx="1519137" cy="544305"/>
            <a:chOff x="2534500" y="3810141"/>
            <a:chExt cx="1139353" cy="408229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2534500" y="4218370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270090" y="3810141"/>
              <a:ext cx="403763" cy="400669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Slide Number Placeholder 56"/>
          <p:cNvSpPr>
            <a:spLocks noGrp="1"/>
          </p:cNvSpPr>
          <p:nvPr>
            <p:ph type="sldNum" sz="quarter" idx="4294967295"/>
          </p:nvPr>
        </p:nvSpPr>
        <p:spPr>
          <a:xfrm>
            <a:off x="9509977" y="6974542"/>
            <a:ext cx="46002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001E7-44B7-41BC-93FC-562CB9664D4C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8853" y="1878500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LARGEST DATA-SET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8853" y="3523884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REPEAT GUESTS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8853" y="5281817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SIMPLE &amp; INTUITIVE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509977" y="1881406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IT RUNS ITSELF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509977" y="3526790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STOP RED-FLAG REVIEWS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509977" y="5284724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FLEXIBILITY FOR F&amp;B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91160" y="2273097"/>
            <a:ext cx="23678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There is no question – Foodback delivers the largest, most usable data-set in the market.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Customer insights viewed simply on a Real-Time Live dashboard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91160" y="3878828"/>
            <a:ext cx="236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Finally - A real way to measure and engage your repeat guests. Never have repeat guests been more important..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91160" y="5678667"/>
            <a:ext cx="23678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For you and your customers. It was designed for busy people. Easy to use and simple to interpret.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509977" y="2273097"/>
            <a:ext cx="23678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It sits alongside and complements your existing systems. No extra hands required.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509977" y="3878828"/>
            <a:ext cx="236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Save unhappy customers in real-time and protect your brand reputation by stopping bad public reviews before they happen.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9509977" y="5678667"/>
            <a:ext cx="236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Flexibility that moves with your unique business needs. Dine-in, Take-Away or Home Delivery, Your App, ‘Their’ App or no App.</a:t>
            </a:r>
          </a:p>
        </p:txBody>
      </p:sp>
      <p:sp>
        <p:nvSpPr>
          <p:cNvPr id="110" name="Oval 109"/>
          <p:cNvSpPr/>
          <p:nvPr/>
        </p:nvSpPr>
        <p:spPr>
          <a:xfrm>
            <a:off x="4975321" y="5521438"/>
            <a:ext cx="2209801" cy="314457"/>
          </a:xfrm>
          <a:prstGeom prst="ellipse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805DA8-8D80-704C-8CEC-92219147AA82}"/>
              </a:ext>
            </a:extLst>
          </p:cNvPr>
          <p:cNvSpPr/>
          <p:nvPr/>
        </p:nvSpPr>
        <p:spPr>
          <a:xfrm>
            <a:off x="3072810" y="1733381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DC3C04-1BB3-1340-A381-AEE45A9F8C10}"/>
              </a:ext>
            </a:extLst>
          </p:cNvPr>
          <p:cNvSpPr/>
          <p:nvPr/>
        </p:nvSpPr>
        <p:spPr>
          <a:xfrm>
            <a:off x="3072809" y="3371249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C5176A1-7832-6343-B8CF-590E986D9C9E}"/>
              </a:ext>
            </a:extLst>
          </p:cNvPr>
          <p:cNvSpPr/>
          <p:nvPr/>
        </p:nvSpPr>
        <p:spPr>
          <a:xfrm>
            <a:off x="3071385" y="5128626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C963EEA-9847-AB49-BEDD-B1F2FF7F33B4}"/>
              </a:ext>
            </a:extLst>
          </p:cNvPr>
          <p:cNvSpPr/>
          <p:nvPr/>
        </p:nvSpPr>
        <p:spPr>
          <a:xfrm>
            <a:off x="8431945" y="1733381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CF0B475-CC0A-7A43-B8E8-737AF0D4D2EF}"/>
              </a:ext>
            </a:extLst>
          </p:cNvPr>
          <p:cNvSpPr/>
          <p:nvPr/>
        </p:nvSpPr>
        <p:spPr>
          <a:xfrm>
            <a:off x="8469444" y="3371249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B4576B-D9F7-4042-AEC6-9F5D1CFBA8A2}"/>
              </a:ext>
            </a:extLst>
          </p:cNvPr>
          <p:cNvSpPr/>
          <p:nvPr/>
        </p:nvSpPr>
        <p:spPr>
          <a:xfrm>
            <a:off x="8431944" y="5142978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AFDB21-CAE5-9841-B3B6-934715EB4052}"/>
              </a:ext>
            </a:extLst>
          </p:cNvPr>
          <p:cNvSpPr/>
          <p:nvPr/>
        </p:nvSpPr>
        <p:spPr>
          <a:xfrm>
            <a:off x="0" y="-39727"/>
            <a:ext cx="12192000" cy="862668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phic 6" descr="Mountains outline">
            <a:extLst>
              <a:ext uri="{FF2B5EF4-FFF2-40B4-BE49-F238E27FC236}">
                <a16:creationId xmlns:a16="http://schemas.microsoft.com/office/drawing/2014/main" id="{3F5083B4-2D2D-9E41-A626-A5E40F1F53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7840" y="1764400"/>
            <a:ext cx="494815" cy="494815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A2151A0B-DB19-C54E-AE55-620F7F4986DD}"/>
              </a:ext>
            </a:extLst>
          </p:cNvPr>
          <p:cNvGrpSpPr/>
          <p:nvPr/>
        </p:nvGrpSpPr>
        <p:grpSpPr>
          <a:xfrm>
            <a:off x="3143682" y="3450670"/>
            <a:ext cx="472314" cy="380991"/>
            <a:chOff x="1100138" y="3827463"/>
            <a:chExt cx="525462" cy="423863"/>
          </a:xfrm>
          <a:solidFill>
            <a:schemeClr val="bg1"/>
          </a:solidFill>
        </p:grpSpPr>
        <p:sp>
          <p:nvSpPr>
            <p:cNvPr id="75" name="Freeform 98">
              <a:extLst>
                <a:ext uri="{FF2B5EF4-FFF2-40B4-BE49-F238E27FC236}">
                  <a16:creationId xmlns:a16="http://schemas.microsoft.com/office/drawing/2014/main" id="{C8C74C85-138D-604C-A757-F2AF1AD6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3981450"/>
              <a:ext cx="431800" cy="239713"/>
            </a:xfrm>
            <a:custGeom>
              <a:avLst/>
              <a:gdLst>
                <a:gd name="T0" fmla="*/ 161 w 410"/>
                <a:gd name="T1" fmla="*/ 228 h 228"/>
                <a:gd name="T2" fmla="*/ 6 w 410"/>
                <a:gd name="T3" fmla="*/ 200 h 228"/>
                <a:gd name="T4" fmla="*/ 2 w 410"/>
                <a:gd name="T5" fmla="*/ 191 h 228"/>
                <a:gd name="T6" fmla="*/ 11 w 410"/>
                <a:gd name="T7" fmla="*/ 187 h 228"/>
                <a:gd name="T8" fmla="*/ 161 w 410"/>
                <a:gd name="T9" fmla="*/ 214 h 228"/>
                <a:gd name="T10" fmla="*/ 396 w 410"/>
                <a:gd name="T11" fmla="*/ 97 h 228"/>
                <a:gd name="T12" fmla="*/ 328 w 410"/>
                <a:gd name="T13" fmla="*/ 14 h 228"/>
                <a:gd name="T14" fmla="*/ 325 w 410"/>
                <a:gd name="T15" fmla="*/ 5 h 228"/>
                <a:gd name="T16" fmla="*/ 334 w 410"/>
                <a:gd name="T17" fmla="*/ 2 h 228"/>
                <a:gd name="T18" fmla="*/ 410 w 410"/>
                <a:gd name="T19" fmla="*/ 97 h 228"/>
                <a:gd name="T20" fmla="*/ 335 w 410"/>
                <a:gd name="T21" fmla="*/ 191 h 228"/>
                <a:gd name="T22" fmla="*/ 161 w 410"/>
                <a:gd name="T2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" h="228">
                  <a:moveTo>
                    <a:pt x="161" y="228"/>
                  </a:moveTo>
                  <a:cubicBezTo>
                    <a:pt x="105" y="228"/>
                    <a:pt x="50" y="218"/>
                    <a:pt x="6" y="200"/>
                  </a:cubicBezTo>
                  <a:cubicBezTo>
                    <a:pt x="2" y="198"/>
                    <a:pt x="0" y="194"/>
                    <a:pt x="2" y="191"/>
                  </a:cubicBezTo>
                  <a:cubicBezTo>
                    <a:pt x="3" y="187"/>
                    <a:pt x="8" y="185"/>
                    <a:pt x="11" y="187"/>
                  </a:cubicBezTo>
                  <a:cubicBezTo>
                    <a:pt x="53" y="204"/>
                    <a:pt x="107" y="214"/>
                    <a:pt x="161" y="214"/>
                  </a:cubicBezTo>
                  <a:cubicBezTo>
                    <a:pt x="291" y="214"/>
                    <a:pt x="396" y="161"/>
                    <a:pt x="396" y="97"/>
                  </a:cubicBezTo>
                  <a:cubicBezTo>
                    <a:pt x="396" y="66"/>
                    <a:pt x="372" y="37"/>
                    <a:pt x="328" y="14"/>
                  </a:cubicBezTo>
                  <a:cubicBezTo>
                    <a:pt x="324" y="12"/>
                    <a:pt x="323" y="8"/>
                    <a:pt x="325" y="5"/>
                  </a:cubicBezTo>
                  <a:cubicBezTo>
                    <a:pt x="326" y="1"/>
                    <a:pt x="331" y="0"/>
                    <a:pt x="334" y="2"/>
                  </a:cubicBezTo>
                  <a:cubicBezTo>
                    <a:pt x="383" y="26"/>
                    <a:pt x="410" y="60"/>
                    <a:pt x="410" y="97"/>
                  </a:cubicBezTo>
                  <a:cubicBezTo>
                    <a:pt x="410" y="133"/>
                    <a:pt x="384" y="166"/>
                    <a:pt x="335" y="191"/>
                  </a:cubicBezTo>
                  <a:cubicBezTo>
                    <a:pt x="289" y="215"/>
                    <a:pt x="227" y="228"/>
                    <a:pt x="16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99">
              <a:extLst>
                <a:ext uri="{FF2B5EF4-FFF2-40B4-BE49-F238E27FC236}">
                  <a16:creationId xmlns:a16="http://schemas.microsoft.com/office/drawing/2014/main" id="{77971734-0B92-D243-9315-32CBCCCB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50" y="3951288"/>
              <a:ext cx="79375" cy="33338"/>
            </a:xfrm>
            <a:custGeom>
              <a:avLst/>
              <a:gdLst>
                <a:gd name="T0" fmla="*/ 66 w 74"/>
                <a:gd name="T1" fmla="*/ 31 h 31"/>
                <a:gd name="T2" fmla="*/ 64 w 74"/>
                <a:gd name="T3" fmla="*/ 30 h 31"/>
                <a:gd name="T4" fmla="*/ 6 w 74"/>
                <a:gd name="T5" fmla="*/ 15 h 31"/>
                <a:gd name="T6" fmla="*/ 1 w 74"/>
                <a:gd name="T7" fmla="*/ 6 h 31"/>
                <a:gd name="T8" fmla="*/ 9 w 74"/>
                <a:gd name="T9" fmla="*/ 1 h 31"/>
                <a:gd name="T10" fmla="*/ 69 w 74"/>
                <a:gd name="T11" fmla="*/ 17 h 31"/>
                <a:gd name="T12" fmla="*/ 73 w 74"/>
                <a:gd name="T13" fmla="*/ 26 h 31"/>
                <a:gd name="T14" fmla="*/ 66 w 74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1">
                  <a:moveTo>
                    <a:pt x="66" y="31"/>
                  </a:moveTo>
                  <a:cubicBezTo>
                    <a:pt x="65" y="31"/>
                    <a:pt x="65" y="30"/>
                    <a:pt x="64" y="30"/>
                  </a:cubicBezTo>
                  <a:cubicBezTo>
                    <a:pt x="46" y="24"/>
                    <a:pt x="27" y="18"/>
                    <a:pt x="6" y="15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2" y="2"/>
                    <a:pt x="5" y="0"/>
                    <a:pt x="9" y="1"/>
                  </a:cubicBezTo>
                  <a:cubicBezTo>
                    <a:pt x="30" y="5"/>
                    <a:pt x="50" y="10"/>
                    <a:pt x="69" y="17"/>
                  </a:cubicBezTo>
                  <a:cubicBezTo>
                    <a:pt x="72" y="18"/>
                    <a:pt x="74" y="22"/>
                    <a:pt x="73" y="26"/>
                  </a:cubicBezTo>
                  <a:cubicBezTo>
                    <a:pt x="72" y="29"/>
                    <a:pt x="69" y="31"/>
                    <a:pt x="6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0">
              <a:extLst>
                <a:ext uri="{FF2B5EF4-FFF2-40B4-BE49-F238E27FC236}">
                  <a16:creationId xmlns:a16="http://schemas.microsoft.com/office/drawing/2014/main" id="{387BC8FB-C5CB-CC43-9E3A-3DD374554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3952875"/>
              <a:ext cx="173037" cy="201613"/>
            </a:xfrm>
            <a:custGeom>
              <a:avLst/>
              <a:gdLst>
                <a:gd name="T0" fmla="*/ 38 w 164"/>
                <a:gd name="T1" fmla="*/ 191 h 191"/>
                <a:gd name="T2" fmla="*/ 33 w 164"/>
                <a:gd name="T3" fmla="*/ 190 h 191"/>
                <a:gd name="T4" fmla="*/ 0 w 164"/>
                <a:gd name="T5" fmla="*/ 124 h 191"/>
                <a:gd name="T6" fmla="*/ 155 w 164"/>
                <a:gd name="T7" fmla="*/ 1 h 191"/>
                <a:gd name="T8" fmla="*/ 164 w 164"/>
                <a:gd name="T9" fmla="*/ 6 h 191"/>
                <a:gd name="T10" fmla="*/ 158 w 164"/>
                <a:gd name="T11" fmla="*/ 15 h 191"/>
                <a:gd name="T12" fmla="*/ 14 w 164"/>
                <a:gd name="T13" fmla="*/ 124 h 191"/>
                <a:gd name="T14" fmla="*/ 42 w 164"/>
                <a:gd name="T15" fmla="*/ 179 h 191"/>
                <a:gd name="T16" fmla="*/ 43 w 164"/>
                <a:gd name="T17" fmla="*/ 189 h 191"/>
                <a:gd name="T18" fmla="*/ 38 w 164"/>
                <a:gd name="T1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91">
                  <a:moveTo>
                    <a:pt x="38" y="191"/>
                  </a:moveTo>
                  <a:cubicBezTo>
                    <a:pt x="36" y="191"/>
                    <a:pt x="34" y="191"/>
                    <a:pt x="33" y="190"/>
                  </a:cubicBezTo>
                  <a:cubicBezTo>
                    <a:pt x="11" y="170"/>
                    <a:pt x="0" y="147"/>
                    <a:pt x="0" y="124"/>
                  </a:cubicBezTo>
                  <a:cubicBezTo>
                    <a:pt x="0" y="69"/>
                    <a:pt x="61" y="21"/>
                    <a:pt x="155" y="1"/>
                  </a:cubicBezTo>
                  <a:cubicBezTo>
                    <a:pt x="159" y="0"/>
                    <a:pt x="163" y="3"/>
                    <a:pt x="164" y="6"/>
                  </a:cubicBezTo>
                  <a:cubicBezTo>
                    <a:pt x="164" y="10"/>
                    <a:pt x="162" y="14"/>
                    <a:pt x="158" y="15"/>
                  </a:cubicBezTo>
                  <a:cubicBezTo>
                    <a:pt x="72" y="33"/>
                    <a:pt x="14" y="77"/>
                    <a:pt x="14" y="124"/>
                  </a:cubicBezTo>
                  <a:cubicBezTo>
                    <a:pt x="14" y="143"/>
                    <a:pt x="24" y="162"/>
                    <a:pt x="42" y="179"/>
                  </a:cubicBezTo>
                  <a:cubicBezTo>
                    <a:pt x="45" y="182"/>
                    <a:pt x="46" y="186"/>
                    <a:pt x="43" y="189"/>
                  </a:cubicBezTo>
                  <a:cubicBezTo>
                    <a:pt x="42" y="191"/>
                    <a:pt x="40" y="191"/>
                    <a:pt x="38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1">
              <a:extLst>
                <a:ext uri="{FF2B5EF4-FFF2-40B4-BE49-F238E27FC236}">
                  <a16:creationId xmlns:a16="http://schemas.microsoft.com/office/drawing/2014/main" id="{DF6E7E04-A261-074F-866A-A80F19BC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3937000"/>
              <a:ext cx="47625" cy="63500"/>
            </a:xfrm>
            <a:custGeom>
              <a:avLst/>
              <a:gdLst>
                <a:gd name="T0" fmla="*/ 8 w 46"/>
                <a:gd name="T1" fmla="*/ 60 h 60"/>
                <a:gd name="T2" fmla="*/ 2 w 46"/>
                <a:gd name="T3" fmla="*/ 56 h 60"/>
                <a:gd name="T4" fmla="*/ 5 w 46"/>
                <a:gd name="T5" fmla="*/ 47 h 60"/>
                <a:gd name="T6" fmla="*/ 29 w 46"/>
                <a:gd name="T7" fmla="*/ 35 h 60"/>
                <a:gd name="T8" fmla="*/ 18 w 46"/>
                <a:gd name="T9" fmla="*/ 11 h 60"/>
                <a:gd name="T10" fmla="*/ 21 w 46"/>
                <a:gd name="T11" fmla="*/ 2 h 60"/>
                <a:gd name="T12" fmla="*/ 31 w 46"/>
                <a:gd name="T13" fmla="*/ 5 h 60"/>
                <a:gd name="T14" fmla="*/ 45 w 46"/>
                <a:gd name="T15" fmla="*/ 36 h 60"/>
                <a:gd name="T16" fmla="*/ 46 w 46"/>
                <a:gd name="T17" fmla="*/ 41 h 60"/>
                <a:gd name="T18" fmla="*/ 42 w 46"/>
                <a:gd name="T19" fmla="*/ 45 h 60"/>
                <a:gd name="T20" fmla="*/ 11 w 46"/>
                <a:gd name="T21" fmla="*/ 60 h 60"/>
                <a:gd name="T22" fmla="*/ 8 w 46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60">
                  <a:moveTo>
                    <a:pt x="8" y="60"/>
                  </a:moveTo>
                  <a:cubicBezTo>
                    <a:pt x="6" y="60"/>
                    <a:pt x="3" y="59"/>
                    <a:pt x="2" y="56"/>
                  </a:cubicBezTo>
                  <a:cubicBezTo>
                    <a:pt x="0" y="53"/>
                    <a:pt x="2" y="48"/>
                    <a:pt x="5" y="4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8"/>
                    <a:pt x="18" y="3"/>
                    <a:pt x="21" y="2"/>
                  </a:cubicBezTo>
                  <a:cubicBezTo>
                    <a:pt x="25" y="0"/>
                    <a:pt x="29" y="2"/>
                    <a:pt x="31" y="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7"/>
                    <a:pt x="46" y="39"/>
                    <a:pt x="46" y="41"/>
                  </a:cubicBezTo>
                  <a:cubicBezTo>
                    <a:pt x="45" y="43"/>
                    <a:pt x="44" y="44"/>
                    <a:pt x="42" y="4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60"/>
                    <a:pt x="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">
              <a:extLst>
                <a:ext uri="{FF2B5EF4-FFF2-40B4-BE49-F238E27FC236}">
                  <a16:creationId xmlns:a16="http://schemas.microsoft.com/office/drawing/2014/main" id="{49CBFBBF-CC92-FB4D-BAE0-D496B251D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4160838"/>
              <a:ext cx="49212" cy="61913"/>
            </a:xfrm>
            <a:custGeom>
              <a:avLst/>
              <a:gdLst>
                <a:gd name="T0" fmla="*/ 23 w 47"/>
                <a:gd name="T1" fmla="*/ 60 h 60"/>
                <a:gd name="T2" fmla="*/ 17 w 47"/>
                <a:gd name="T3" fmla="*/ 56 h 60"/>
                <a:gd name="T4" fmla="*/ 2 w 47"/>
                <a:gd name="T5" fmla="*/ 26 h 60"/>
                <a:gd name="T6" fmla="*/ 5 w 47"/>
                <a:gd name="T7" fmla="*/ 16 h 60"/>
                <a:gd name="T8" fmla="*/ 35 w 47"/>
                <a:gd name="T9" fmla="*/ 1 h 60"/>
                <a:gd name="T10" fmla="*/ 45 w 47"/>
                <a:gd name="T11" fmla="*/ 5 h 60"/>
                <a:gd name="T12" fmla="*/ 42 w 47"/>
                <a:gd name="T13" fmla="*/ 14 h 60"/>
                <a:gd name="T14" fmla="*/ 18 w 47"/>
                <a:gd name="T15" fmla="*/ 26 h 60"/>
                <a:gd name="T16" fmla="*/ 29 w 47"/>
                <a:gd name="T17" fmla="*/ 50 h 60"/>
                <a:gd name="T18" fmla="*/ 26 w 47"/>
                <a:gd name="T19" fmla="*/ 59 h 60"/>
                <a:gd name="T20" fmla="*/ 23 w 47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0">
                  <a:moveTo>
                    <a:pt x="23" y="60"/>
                  </a:moveTo>
                  <a:cubicBezTo>
                    <a:pt x="20" y="60"/>
                    <a:pt x="18" y="59"/>
                    <a:pt x="17" y="5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2"/>
                    <a:pt x="1" y="18"/>
                    <a:pt x="5" y="16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0"/>
                    <a:pt x="43" y="1"/>
                    <a:pt x="45" y="5"/>
                  </a:cubicBezTo>
                  <a:cubicBezTo>
                    <a:pt x="47" y="8"/>
                    <a:pt x="45" y="12"/>
                    <a:pt x="42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1" y="53"/>
                    <a:pt x="30" y="58"/>
                    <a:pt x="26" y="59"/>
                  </a:cubicBezTo>
                  <a:cubicBezTo>
                    <a:pt x="25" y="60"/>
                    <a:pt x="24" y="60"/>
                    <a:pt x="2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29129FDA-43E6-F947-86D5-D942FA0B4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3827463"/>
              <a:ext cx="422275" cy="423863"/>
            </a:xfrm>
            <a:custGeom>
              <a:avLst/>
              <a:gdLst>
                <a:gd name="T0" fmla="*/ 249 w 400"/>
                <a:gd name="T1" fmla="*/ 401 h 401"/>
                <a:gd name="T2" fmla="*/ 249 w 400"/>
                <a:gd name="T3" fmla="*/ 385 h 401"/>
                <a:gd name="T4" fmla="*/ 384 w 400"/>
                <a:gd name="T5" fmla="*/ 372 h 401"/>
                <a:gd name="T6" fmla="*/ 376 w 400"/>
                <a:gd name="T7" fmla="*/ 313 h 401"/>
                <a:gd name="T8" fmla="*/ 282 w 400"/>
                <a:gd name="T9" fmla="*/ 276 h 401"/>
                <a:gd name="T10" fmla="*/ 244 w 400"/>
                <a:gd name="T11" fmla="*/ 228 h 401"/>
                <a:gd name="T12" fmla="*/ 273 w 400"/>
                <a:gd name="T13" fmla="*/ 168 h 401"/>
                <a:gd name="T14" fmla="*/ 290 w 400"/>
                <a:gd name="T15" fmla="*/ 144 h 401"/>
                <a:gd name="T16" fmla="*/ 282 w 400"/>
                <a:gd name="T17" fmla="*/ 130 h 401"/>
                <a:gd name="T18" fmla="*/ 278 w 400"/>
                <a:gd name="T19" fmla="*/ 88 h 401"/>
                <a:gd name="T20" fmla="*/ 200 w 400"/>
                <a:gd name="T21" fmla="*/ 16 h 401"/>
                <a:gd name="T22" fmla="*/ 122 w 400"/>
                <a:gd name="T23" fmla="*/ 88 h 401"/>
                <a:gd name="T24" fmla="*/ 117 w 400"/>
                <a:gd name="T25" fmla="*/ 130 h 401"/>
                <a:gd name="T26" fmla="*/ 110 w 400"/>
                <a:gd name="T27" fmla="*/ 144 h 401"/>
                <a:gd name="T28" fmla="*/ 126 w 400"/>
                <a:gd name="T29" fmla="*/ 168 h 401"/>
                <a:gd name="T30" fmla="*/ 156 w 400"/>
                <a:gd name="T31" fmla="*/ 228 h 401"/>
                <a:gd name="T32" fmla="*/ 118 w 400"/>
                <a:gd name="T33" fmla="*/ 276 h 401"/>
                <a:gd name="T34" fmla="*/ 25 w 400"/>
                <a:gd name="T35" fmla="*/ 313 h 401"/>
                <a:gd name="T36" fmla="*/ 16 w 400"/>
                <a:gd name="T37" fmla="*/ 372 h 401"/>
                <a:gd name="T38" fmla="*/ 149 w 400"/>
                <a:gd name="T39" fmla="*/ 385 h 401"/>
                <a:gd name="T40" fmla="*/ 149 w 400"/>
                <a:gd name="T41" fmla="*/ 401 h 401"/>
                <a:gd name="T42" fmla="*/ 0 w 400"/>
                <a:gd name="T43" fmla="*/ 372 h 401"/>
                <a:gd name="T44" fmla="*/ 19 w 400"/>
                <a:gd name="T45" fmla="*/ 298 h 401"/>
                <a:gd name="T46" fmla="*/ 110 w 400"/>
                <a:gd name="T47" fmla="*/ 262 h 401"/>
                <a:gd name="T48" fmla="*/ 140 w 400"/>
                <a:gd name="T49" fmla="*/ 231 h 401"/>
                <a:gd name="T50" fmla="*/ 94 w 400"/>
                <a:gd name="T51" fmla="*/ 144 h 401"/>
                <a:gd name="T52" fmla="*/ 106 w 400"/>
                <a:gd name="T53" fmla="*/ 118 h 401"/>
                <a:gd name="T54" fmla="*/ 111 w 400"/>
                <a:gd name="T55" fmla="*/ 55 h 401"/>
                <a:gd name="T56" fmla="*/ 289 w 400"/>
                <a:gd name="T57" fmla="*/ 55 h 401"/>
                <a:gd name="T58" fmla="*/ 294 w 400"/>
                <a:gd name="T59" fmla="*/ 118 h 401"/>
                <a:gd name="T60" fmla="*/ 306 w 400"/>
                <a:gd name="T61" fmla="*/ 144 h 401"/>
                <a:gd name="T62" fmla="*/ 260 w 400"/>
                <a:gd name="T63" fmla="*/ 231 h 401"/>
                <a:gd name="T64" fmla="*/ 290 w 400"/>
                <a:gd name="T65" fmla="*/ 262 h 401"/>
                <a:gd name="T66" fmla="*/ 382 w 400"/>
                <a:gd name="T67" fmla="*/ 298 h 401"/>
                <a:gd name="T68" fmla="*/ 400 w 400"/>
                <a:gd name="T69" fmla="*/ 37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401">
                  <a:moveTo>
                    <a:pt x="371" y="401"/>
                  </a:moveTo>
                  <a:cubicBezTo>
                    <a:pt x="249" y="401"/>
                    <a:pt x="249" y="401"/>
                    <a:pt x="249" y="401"/>
                  </a:cubicBezTo>
                  <a:cubicBezTo>
                    <a:pt x="245" y="401"/>
                    <a:pt x="241" y="397"/>
                    <a:pt x="241" y="393"/>
                  </a:cubicBezTo>
                  <a:cubicBezTo>
                    <a:pt x="241" y="388"/>
                    <a:pt x="245" y="385"/>
                    <a:pt x="249" y="385"/>
                  </a:cubicBezTo>
                  <a:cubicBezTo>
                    <a:pt x="371" y="385"/>
                    <a:pt x="371" y="385"/>
                    <a:pt x="371" y="385"/>
                  </a:cubicBezTo>
                  <a:cubicBezTo>
                    <a:pt x="378" y="385"/>
                    <a:pt x="384" y="379"/>
                    <a:pt x="384" y="372"/>
                  </a:cubicBezTo>
                  <a:cubicBezTo>
                    <a:pt x="384" y="325"/>
                    <a:pt x="384" y="325"/>
                    <a:pt x="384" y="325"/>
                  </a:cubicBezTo>
                  <a:cubicBezTo>
                    <a:pt x="384" y="320"/>
                    <a:pt x="381" y="315"/>
                    <a:pt x="376" y="313"/>
                  </a:cubicBezTo>
                  <a:cubicBezTo>
                    <a:pt x="357" y="306"/>
                    <a:pt x="342" y="300"/>
                    <a:pt x="329" y="296"/>
                  </a:cubicBezTo>
                  <a:cubicBezTo>
                    <a:pt x="307" y="288"/>
                    <a:pt x="294" y="283"/>
                    <a:pt x="282" y="276"/>
                  </a:cubicBezTo>
                  <a:cubicBezTo>
                    <a:pt x="244" y="255"/>
                    <a:pt x="244" y="246"/>
                    <a:pt x="244" y="242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244" y="226"/>
                    <a:pt x="245" y="224"/>
                    <a:pt x="246" y="222"/>
                  </a:cubicBezTo>
                  <a:cubicBezTo>
                    <a:pt x="257" y="211"/>
                    <a:pt x="272" y="186"/>
                    <a:pt x="273" y="168"/>
                  </a:cubicBezTo>
                  <a:cubicBezTo>
                    <a:pt x="273" y="165"/>
                    <a:pt x="275" y="162"/>
                    <a:pt x="278" y="161"/>
                  </a:cubicBezTo>
                  <a:cubicBezTo>
                    <a:pt x="283" y="159"/>
                    <a:pt x="290" y="152"/>
                    <a:pt x="290" y="144"/>
                  </a:cubicBezTo>
                  <a:cubicBezTo>
                    <a:pt x="290" y="142"/>
                    <a:pt x="290" y="141"/>
                    <a:pt x="289" y="139"/>
                  </a:cubicBezTo>
                  <a:cubicBezTo>
                    <a:pt x="289" y="135"/>
                    <a:pt x="287" y="132"/>
                    <a:pt x="282" y="130"/>
                  </a:cubicBezTo>
                  <a:cubicBezTo>
                    <a:pt x="279" y="129"/>
                    <a:pt x="278" y="126"/>
                    <a:pt x="278" y="122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78" y="78"/>
                    <a:pt x="276" y="69"/>
                    <a:pt x="273" y="60"/>
                  </a:cubicBezTo>
                  <a:cubicBezTo>
                    <a:pt x="263" y="31"/>
                    <a:pt x="238" y="16"/>
                    <a:pt x="200" y="16"/>
                  </a:cubicBezTo>
                  <a:cubicBezTo>
                    <a:pt x="162" y="16"/>
                    <a:pt x="137" y="31"/>
                    <a:pt x="127" y="60"/>
                  </a:cubicBezTo>
                  <a:cubicBezTo>
                    <a:pt x="124" y="69"/>
                    <a:pt x="122" y="78"/>
                    <a:pt x="122" y="88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6"/>
                    <a:pt x="120" y="129"/>
                    <a:pt x="117" y="130"/>
                  </a:cubicBezTo>
                  <a:cubicBezTo>
                    <a:pt x="113" y="132"/>
                    <a:pt x="111" y="135"/>
                    <a:pt x="110" y="139"/>
                  </a:cubicBezTo>
                  <a:cubicBezTo>
                    <a:pt x="110" y="141"/>
                    <a:pt x="110" y="142"/>
                    <a:pt x="110" y="144"/>
                  </a:cubicBezTo>
                  <a:cubicBezTo>
                    <a:pt x="110" y="150"/>
                    <a:pt x="112" y="155"/>
                    <a:pt x="122" y="161"/>
                  </a:cubicBezTo>
                  <a:cubicBezTo>
                    <a:pt x="125" y="163"/>
                    <a:pt x="126" y="165"/>
                    <a:pt x="126" y="168"/>
                  </a:cubicBezTo>
                  <a:cubicBezTo>
                    <a:pt x="128" y="188"/>
                    <a:pt x="142" y="210"/>
                    <a:pt x="154" y="222"/>
                  </a:cubicBezTo>
                  <a:cubicBezTo>
                    <a:pt x="155" y="224"/>
                    <a:pt x="156" y="226"/>
                    <a:pt x="156" y="228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6" y="245"/>
                    <a:pt x="156" y="255"/>
                    <a:pt x="118" y="276"/>
                  </a:cubicBezTo>
                  <a:cubicBezTo>
                    <a:pt x="106" y="283"/>
                    <a:pt x="93" y="288"/>
                    <a:pt x="71" y="296"/>
                  </a:cubicBezTo>
                  <a:cubicBezTo>
                    <a:pt x="59" y="300"/>
                    <a:pt x="44" y="306"/>
                    <a:pt x="25" y="313"/>
                  </a:cubicBezTo>
                  <a:cubicBezTo>
                    <a:pt x="20" y="315"/>
                    <a:pt x="16" y="320"/>
                    <a:pt x="16" y="325"/>
                  </a:cubicBezTo>
                  <a:cubicBezTo>
                    <a:pt x="16" y="372"/>
                    <a:pt x="16" y="372"/>
                    <a:pt x="16" y="372"/>
                  </a:cubicBezTo>
                  <a:cubicBezTo>
                    <a:pt x="16" y="379"/>
                    <a:pt x="22" y="385"/>
                    <a:pt x="29" y="385"/>
                  </a:cubicBezTo>
                  <a:cubicBezTo>
                    <a:pt x="149" y="385"/>
                    <a:pt x="149" y="385"/>
                    <a:pt x="149" y="385"/>
                  </a:cubicBezTo>
                  <a:cubicBezTo>
                    <a:pt x="153" y="385"/>
                    <a:pt x="157" y="388"/>
                    <a:pt x="157" y="393"/>
                  </a:cubicBezTo>
                  <a:cubicBezTo>
                    <a:pt x="157" y="397"/>
                    <a:pt x="153" y="401"/>
                    <a:pt x="14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13" y="401"/>
                    <a:pt x="0" y="388"/>
                    <a:pt x="0" y="37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13"/>
                    <a:pt x="8" y="302"/>
                    <a:pt x="19" y="298"/>
                  </a:cubicBezTo>
                  <a:cubicBezTo>
                    <a:pt x="38" y="290"/>
                    <a:pt x="53" y="285"/>
                    <a:pt x="66" y="280"/>
                  </a:cubicBezTo>
                  <a:cubicBezTo>
                    <a:pt x="87" y="273"/>
                    <a:pt x="100" y="268"/>
                    <a:pt x="110" y="262"/>
                  </a:cubicBezTo>
                  <a:cubicBezTo>
                    <a:pt x="124" y="254"/>
                    <a:pt x="137" y="245"/>
                    <a:pt x="140" y="241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27" y="217"/>
                    <a:pt x="114" y="195"/>
                    <a:pt x="111" y="173"/>
                  </a:cubicBezTo>
                  <a:cubicBezTo>
                    <a:pt x="103" y="168"/>
                    <a:pt x="94" y="159"/>
                    <a:pt x="94" y="144"/>
                  </a:cubicBezTo>
                  <a:cubicBezTo>
                    <a:pt x="94" y="141"/>
                    <a:pt x="94" y="139"/>
                    <a:pt x="94" y="137"/>
                  </a:cubicBezTo>
                  <a:cubicBezTo>
                    <a:pt x="95" y="129"/>
                    <a:pt x="99" y="122"/>
                    <a:pt x="106" y="11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77"/>
                    <a:pt x="108" y="65"/>
                    <a:pt x="111" y="55"/>
                  </a:cubicBezTo>
                  <a:cubicBezTo>
                    <a:pt x="124" y="19"/>
                    <a:pt x="155" y="0"/>
                    <a:pt x="200" y="0"/>
                  </a:cubicBezTo>
                  <a:cubicBezTo>
                    <a:pt x="245" y="0"/>
                    <a:pt x="276" y="19"/>
                    <a:pt x="289" y="55"/>
                  </a:cubicBezTo>
                  <a:cubicBezTo>
                    <a:pt x="292" y="65"/>
                    <a:pt x="294" y="77"/>
                    <a:pt x="294" y="88"/>
                  </a:cubicBezTo>
                  <a:cubicBezTo>
                    <a:pt x="294" y="118"/>
                    <a:pt x="294" y="118"/>
                    <a:pt x="294" y="118"/>
                  </a:cubicBezTo>
                  <a:cubicBezTo>
                    <a:pt x="300" y="122"/>
                    <a:pt x="304" y="129"/>
                    <a:pt x="306" y="137"/>
                  </a:cubicBezTo>
                  <a:cubicBezTo>
                    <a:pt x="306" y="139"/>
                    <a:pt x="306" y="141"/>
                    <a:pt x="306" y="144"/>
                  </a:cubicBezTo>
                  <a:cubicBezTo>
                    <a:pt x="306" y="157"/>
                    <a:pt x="298" y="167"/>
                    <a:pt x="289" y="173"/>
                  </a:cubicBezTo>
                  <a:cubicBezTo>
                    <a:pt x="286" y="194"/>
                    <a:pt x="271" y="218"/>
                    <a:pt x="260" y="23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3" y="245"/>
                    <a:pt x="277" y="254"/>
                    <a:pt x="290" y="262"/>
                  </a:cubicBezTo>
                  <a:cubicBezTo>
                    <a:pt x="301" y="268"/>
                    <a:pt x="314" y="273"/>
                    <a:pt x="335" y="280"/>
                  </a:cubicBezTo>
                  <a:cubicBezTo>
                    <a:pt x="347" y="285"/>
                    <a:pt x="363" y="290"/>
                    <a:pt x="382" y="298"/>
                  </a:cubicBezTo>
                  <a:cubicBezTo>
                    <a:pt x="393" y="302"/>
                    <a:pt x="400" y="313"/>
                    <a:pt x="400" y="325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88"/>
                    <a:pt x="387" y="401"/>
                    <a:pt x="371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Graphic 8" descr="Seesaw outline">
            <a:extLst>
              <a:ext uri="{FF2B5EF4-FFF2-40B4-BE49-F238E27FC236}">
                <a16:creationId xmlns:a16="http://schemas.microsoft.com/office/drawing/2014/main" id="{F5BCF252-4558-B446-9CF5-BF36310336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6266" y="5183782"/>
            <a:ext cx="496182" cy="496182"/>
          </a:xfrm>
          <a:prstGeom prst="rect">
            <a:avLst/>
          </a:prstGeom>
        </p:spPr>
      </p:pic>
      <p:pic>
        <p:nvPicPr>
          <p:cNvPr id="11" name="Graphic 10" descr="Siren outline">
            <a:extLst>
              <a:ext uri="{FF2B5EF4-FFF2-40B4-BE49-F238E27FC236}">
                <a16:creationId xmlns:a16="http://schemas.microsoft.com/office/drawing/2014/main" id="{4580E433-FA74-2C48-8156-144881B19B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1315" y="3413687"/>
            <a:ext cx="501434" cy="501434"/>
          </a:xfrm>
          <a:prstGeom prst="rect">
            <a:avLst/>
          </a:prstGeom>
        </p:spPr>
      </p:pic>
      <p:pic>
        <p:nvPicPr>
          <p:cNvPr id="13" name="Graphic 12" descr="Yoga outline">
            <a:extLst>
              <a:ext uri="{FF2B5EF4-FFF2-40B4-BE49-F238E27FC236}">
                <a16:creationId xmlns:a16="http://schemas.microsoft.com/office/drawing/2014/main" id="{A4D0FA3C-A345-2142-85A6-88643A0EC7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3611" y="5196250"/>
            <a:ext cx="496684" cy="496684"/>
          </a:xfrm>
          <a:prstGeom prst="rect">
            <a:avLst/>
          </a:prstGeom>
        </p:spPr>
      </p:pic>
      <p:pic>
        <p:nvPicPr>
          <p:cNvPr id="15" name="Graphic 14" descr="Hang Loose Hand Gesture outline">
            <a:extLst>
              <a:ext uri="{FF2B5EF4-FFF2-40B4-BE49-F238E27FC236}">
                <a16:creationId xmlns:a16="http://schemas.microsoft.com/office/drawing/2014/main" id="{ED0256D2-8582-0B4C-AF94-2ED9368AA8F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9088" y="1777241"/>
            <a:ext cx="560671" cy="560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1932F9-A6E7-7840-B7B3-D8DA2DC8CAB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604" y="2472972"/>
            <a:ext cx="2942010" cy="26556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A40933-3FE0-7C48-9F20-8DDA81C68C51}"/>
              </a:ext>
            </a:extLst>
          </p:cNvPr>
          <p:cNvSpPr/>
          <p:nvPr/>
        </p:nvSpPr>
        <p:spPr>
          <a:xfrm>
            <a:off x="4637361" y="206941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Lt" pitchFamily="2" charset="0"/>
                <a:ea typeface="Roboto Lt" pitchFamily="2" charset="0"/>
                <a:cs typeface="+mn-cs"/>
              </a:rPr>
              <a:t>KEY BENEFITS</a:t>
            </a:r>
            <a:endParaRPr kumimoji="0" lang="en-AU" sz="2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805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3" grpId="0" animBg="1"/>
      <p:bldP spid="56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flipH="1">
            <a:off x="3386597" y="3681274"/>
            <a:ext cx="98078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795181" y="3681274"/>
            <a:ext cx="98078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379333" y="2028198"/>
            <a:ext cx="1509059" cy="453588"/>
            <a:chOff x="2534500" y="1655597"/>
            <a:chExt cx="1131794" cy="340191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2534500" y="1655597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262531" y="1655597"/>
              <a:ext cx="403763" cy="340191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222596" y="4991641"/>
            <a:ext cx="1515872" cy="453588"/>
            <a:chOff x="5439624" y="3878179"/>
            <a:chExt cx="1136904" cy="340191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5840938" y="4218370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439624" y="3878179"/>
              <a:ext cx="403763" cy="340191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242754" y="2028199"/>
            <a:ext cx="1505793" cy="534225"/>
            <a:chOff x="5447183" y="1655597"/>
            <a:chExt cx="1129345" cy="400669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5840938" y="1655597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447183" y="1655597"/>
              <a:ext cx="403763" cy="400669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379334" y="4900924"/>
            <a:ext cx="1519137" cy="544305"/>
            <a:chOff x="2534500" y="3810141"/>
            <a:chExt cx="1139353" cy="408229"/>
          </a:xfrm>
        </p:grpSpPr>
        <p:cxnSp>
          <p:nvCxnSpPr>
            <p:cNvPr id="96" name="Straight Connector 95"/>
            <p:cNvCxnSpPr/>
            <p:nvPr/>
          </p:nvCxnSpPr>
          <p:spPr>
            <a:xfrm flipH="1">
              <a:off x="2534500" y="4218370"/>
              <a:ext cx="735590" cy="0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270090" y="3810141"/>
              <a:ext cx="403763" cy="400669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Slide Number Placeholder 56"/>
          <p:cNvSpPr>
            <a:spLocks noGrp="1"/>
          </p:cNvSpPr>
          <p:nvPr>
            <p:ph type="sldNum" sz="quarter" idx="4294967295"/>
          </p:nvPr>
        </p:nvSpPr>
        <p:spPr>
          <a:xfrm>
            <a:off x="9509977" y="6974542"/>
            <a:ext cx="46002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001E7-44B7-41BC-93FC-562CB9664D4C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8853" y="1878500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LARGEST DATA-SET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8853" y="3523884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REPEAT GUESTS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8853" y="5281817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SIMPLE &amp; INTUITIVE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509977" y="1881406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IT RUNS ITSELF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509977" y="3526790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STOP RED-FLAG REVIEWS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509977" y="5284724"/>
            <a:ext cx="257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FLEXIBILITY FOR F&amp;B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91160" y="2273097"/>
            <a:ext cx="23678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There is no question – Foodback delivers the largest, most usable data-set in the market.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Customer insights viewed simply on a Real-Time Live dashboard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91160" y="3878828"/>
            <a:ext cx="236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Finally - A real way to measure and engage your repeat guests. Never have repeat guests been more important..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91160" y="5678667"/>
            <a:ext cx="23678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For you and your customers. It was designed for busy people. Easy to use and simple to interpret.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509977" y="2273097"/>
            <a:ext cx="23678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It sits alongside and complements your existing systems. No extra hands required.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509977" y="3878828"/>
            <a:ext cx="236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Save unhappy customers in real-time and protect your brand reputation by stopping bad public reviews before they happen.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9509977" y="5678667"/>
            <a:ext cx="236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Roboto Light" panose="02000000000000000000" pitchFamily="2" charset="0"/>
                <a:cs typeface="Arial" charset="0"/>
              </a:rPr>
              <a:t>Flexibility that moves with your unique business needs. Dine-in, Take-Away or Home Delivery, Your App, ‘Their’ App or no App.</a:t>
            </a:r>
          </a:p>
        </p:txBody>
      </p:sp>
      <p:sp>
        <p:nvSpPr>
          <p:cNvPr id="110" name="Oval 109"/>
          <p:cNvSpPr/>
          <p:nvPr/>
        </p:nvSpPr>
        <p:spPr>
          <a:xfrm>
            <a:off x="4975321" y="5521438"/>
            <a:ext cx="2209801" cy="314457"/>
          </a:xfrm>
          <a:prstGeom prst="ellipse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805DA8-8D80-704C-8CEC-92219147AA82}"/>
              </a:ext>
            </a:extLst>
          </p:cNvPr>
          <p:cNvSpPr/>
          <p:nvPr/>
        </p:nvSpPr>
        <p:spPr>
          <a:xfrm>
            <a:off x="3072810" y="1733381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DC3C04-1BB3-1340-A381-AEE45A9F8C10}"/>
              </a:ext>
            </a:extLst>
          </p:cNvPr>
          <p:cNvSpPr/>
          <p:nvPr/>
        </p:nvSpPr>
        <p:spPr>
          <a:xfrm>
            <a:off x="3072809" y="3371249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C5176A1-7832-6343-B8CF-590E986D9C9E}"/>
              </a:ext>
            </a:extLst>
          </p:cNvPr>
          <p:cNvSpPr/>
          <p:nvPr/>
        </p:nvSpPr>
        <p:spPr>
          <a:xfrm>
            <a:off x="3071385" y="5128626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C963EEA-9847-AB49-BEDD-B1F2FF7F33B4}"/>
              </a:ext>
            </a:extLst>
          </p:cNvPr>
          <p:cNvSpPr/>
          <p:nvPr/>
        </p:nvSpPr>
        <p:spPr>
          <a:xfrm>
            <a:off x="8431945" y="1733381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CF0B475-CC0A-7A43-B8E8-737AF0D4D2EF}"/>
              </a:ext>
            </a:extLst>
          </p:cNvPr>
          <p:cNvSpPr/>
          <p:nvPr/>
        </p:nvSpPr>
        <p:spPr>
          <a:xfrm>
            <a:off x="8469444" y="3371249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B4576B-D9F7-4042-AEC6-9F5D1CFBA8A2}"/>
              </a:ext>
            </a:extLst>
          </p:cNvPr>
          <p:cNvSpPr/>
          <p:nvPr/>
        </p:nvSpPr>
        <p:spPr>
          <a:xfrm>
            <a:off x="8431944" y="5142978"/>
            <a:ext cx="613045" cy="613045"/>
          </a:xfrm>
          <a:prstGeom prst="ellipse">
            <a:avLst/>
          </a:prstGeom>
          <a:solidFill>
            <a:srgbClr val="EB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AFDB21-CAE5-9841-B3B6-934715EB4052}"/>
              </a:ext>
            </a:extLst>
          </p:cNvPr>
          <p:cNvSpPr/>
          <p:nvPr/>
        </p:nvSpPr>
        <p:spPr>
          <a:xfrm>
            <a:off x="0" y="-39727"/>
            <a:ext cx="12192000" cy="862668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" name="Picture 2" descr="Foodback">
            <a:extLst>
              <a:ext uri="{FF2B5EF4-FFF2-40B4-BE49-F238E27FC236}">
                <a16:creationId xmlns:a16="http://schemas.microsoft.com/office/drawing/2014/main" id="{A1A7C988-FD5B-F640-86BA-F851465A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763" y="68047"/>
            <a:ext cx="2592916" cy="6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Mountains outline">
            <a:extLst>
              <a:ext uri="{FF2B5EF4-FFF2-40B4-BE49-F238E27FC236}">
                <a16:creationId xmlns:a16="http://schemas.microsoft.com/office/drawing/2014/main" id="{3F5083B4-2D2D-9E41-A626-A5E40F1F5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840" y="1764400"/>
            <a:ext cx="494815" cy="494815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A2151A0B-DB19-C54E-AE55-620F7F4986DD}"/>
              </a:ext>
            </a:extLst>
          </p:cNvPr>
          <p:cNvGrpSpPr/>
          <p:nvPr/>
        </p:nvGrpSpPr>
        <p:grpSpPr>
          <a:xfrm>
            <a:off x="3143682" y="3450670"/>
            <a:ext cx="472314" cy="380991"/>
            <a:chOff x="1100138" y="3827463"/>
            <a:chExt cx="525462" cy="423863"/>
          </a:xfrm>
          <a:solidFill>
            <a:schemeClr val="bg1"/>
          </a:solidFill>
        </p:grpSpPr>
        <p:sp>
          <p:nvSpPr>
            <p:cNvPr id="75" name="Freeform 98">
              <a:extLst>
                <a:ext uri="{FF2B5EF4-FFF2-40B4-BE49-F238E27FC236}">
                  <a16:creationId xmlns:a16="http://schemas.microsoft.com/office/drawing/2014/main" id="{C8C74C85-138D-604C-A757-F2AF1AD6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800" y="3981450"/>
              <a:ext cx="431800" cy="239713"/>
            </a:xfrm>
            <a:custGeom>
              <a:avLst/>
              <a:gdLst>
                <a:gd name="T0" fmla="*/ 161 w 410"/>
                <a:gd name="T1" fmla="*/ 228 h 228"/>
                <a:gd name="T2" fmla="*/ 6 w 410"/>
                <a:gd name="T3" fmla="*/ 200 h 228"/>
                <a:gd name="T4" fmla="*/ 2 w 410"/>
                <a:gd name="T5" fmla="*/ 191 h 228"/>
                <a:gd name="T6" fmla="*/ 11 w 410"/>
                <a:gd name="T7" fmla="*/ 187 h 228"/>
                <a:gd name="T8" fmla="*/ 161 w 410"/>
                <a:gd name="T9" fmla="*/ 214 h 228"/>
                <a:gd name="T10" fmla="*/ 396 w 410"/>
                <a:gd name="T11" fmla="*/ 97 h 228"/>
                <a:gd name="T12" fmla="*/ 328 w 410"/>
                <a:gd name="T13" fmla="*/ 14 h 228"/>
                <a:gd name="T14" fmla="*/ 325 w 410"/>
                <a:gd name="T15" fmla="*/ 5 h 228"/>
                <a:gd name="T16" fmla="*/ 334 w 410"/>
                <a:gd name="T17" fmla="*/ 2 h 228"/>
                <a:gd name="T18" fmla="*/ 410 w 410"/>
                <a:gd name="T19" fmla="*/ 97 h 228"/>
                <a:gd name="T20" fmla="*/ 335 w 410"/>
                <a:gd name="T21" fmla="*/ 191 h 228"/>
                <a:gd name="T22" fmla="*/ 161 w 410"/>
                <a:gd name="T2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" h="228">
                  <a:moveTo>
                    <a:pt x="161" y="228"/>
                  </a:moveTo>
                  <a:cubicBezTo>
                    <a:pt x="105" y="228"/>
                    <a:pt x="50" y="218"/>
                    <a:pt x="6" y="200"/>
                  </a:cubicBezTo>
                  <a:cubicBezTo>
                    <a:pt x="2" y="198"/>
                    <a:pt x="0" y="194"/>
                    <a:pt x="2" y="191"/>
                  </a:cubicBezTo>
                  <a:cubicBezTo>
                    <a:pt x="3" y="187"/>
                    <a:pt x="8" y="185"/>
                    <a:pt x="11" y="187"/>
                  </a:cubicBezTo>
                  <a:cubicBezTo>
                    <a:pt x="53" y="204"/>
                    <a:pt x="107" y="214"/>
                    <a:pt x="161" y="214"/>
                  </a:cubicBezTo>
                  <a:cubicBezTo>
                    <a:pt x="291" y="214"/>
                    <a:pt x="396" y="161"/>
                    <a:pt x="396" y="97"/>
                  </a:cubicBezTo>
                  <a:cubicBezTo>
                    <a:pt x="396" y="66"/>
                    <a:pt x="372" y="37"/>
                    <a:pt x="328" y="14"/>
                  </a:cubicBezTo>
                  <a:cubicBezTo>
                    <a:pt x="324" y="12"/>
                    <a:pt x="323" y="8"/>
                    <a:pt x="325" y="5"/>
                  </a:cubicBezTo>
                  <a:cubicBezTo>
                    <a:pt x="326" y="1"/>
                    <a:pt x="331" y="0"/>
                    <a:pt x="334" y="2"/>
                  </a:cubicBezTo>
                  <a:cubicBezTo>
                    <a:pt x="383" y="26"/>
                    <a:pt x="410" y="60"/>
                    <a:pt x="410" y="97"/>
                  </a:cubicBezTo>
                  <a:cubicBezTo>
                    <a:pt x="410" y="133"/>
                    <a:pt x="384" y="166"/>
                    <a:pt x="335" y="191"/>
                  </a:cubicBezTo>
                  <a:cubicBezTo>
                    <a:pt x="289" y="215"/>
                    <a:pt x="227" y="228"/>
                    <a:pt x="16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99">
              <a:extLst>
                <a:ext uri="{FF2B5EF4-FFF2-40B4-BE49-F238E27FC236}">
                  <a16:creationId xmlns:a16="http://schemas.microsoft.com/office/drawing/2014/main" id="{77971734-0B92-D243-9315-32CBCCCB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50" y="3951288"/>
              <a:ext cx="79375" cy="33338"/>
            </a:xfrm>
            <a:custGeom>
              <a:avLst/>
              <a:gdLst>
                <a:gd name="T0" fmla="*/ 66 w 74"/>
                <a:gd name="T1" fmla="*/ 31 h 31"/>
                <a:gd name="T2" fmla="*/ 64 w 74"/>
                <a:gd name="T3" fmla="*/ 30 h 31"/>
                <a:gd name="T4" fmla="*/ 6 w 74"/>
                <a:gd name="T5" fmla="*/ 15 h 31"/>
                <a:gd name="T6" fmla="*/ 1 w 74"/>
                <a:gd name="T7" fmla="*/ 6 h 31"/>
                <a:gd name="T8" fmla="*/ 9 w 74"/>
                <a:gd name="T9" fmla="*/ 1 h 31"/>
                <a:gd name="T10" fmla="*/ 69 w 74"/>
                <a:gd name="T11" fmla="*/ 17 h 31"/>
                <a:gd name="T12" fmla="*/ 73 w 74"/>
                <a:gd name="T13" fmla="*/ 26 h 31"/>
                <a:gd name="T14" fmla="*/ 66 w 74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1">
                  <a:moveTo>
                    <a:pt x="66" y="31"/>
                  </a:moveTo>
                  <a:cubicBezTo>
                    <a:pt x="65" y="31"/>
                    <a:pt x="65" y="30"/>
                    <a:pt x="64" y="30"/>
                  </a:cubicBezTo>
                  <a:cubicBezTo>
                    <a:pt x="46" y="24"/>
                    <a:pt x="27" y="18"/>
                    <a:pt x="6" y="15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2" y="2"/>
                    <a:pt x="5" y="0"/>
                    <a:pt x="9" y="1"/>
                  </a:cubicBezTo>
                  <a:cubicBezTo>
                    <a:pt x="30" y="5"/>
                    <a:pt x="50" y="10"/>
                    <a:pt x="69" y="17"/>
                  </a:cubicBezTo>
                  <a:cubicBezTo>
                    <a:pt x="72" y="18"/>
                    <a:pt x="74" y="22"/>
                    <a:pt x="73" y="26"/>
                  </a:cubicBezTo>
                  <a:cubicBezTo>
                    <a:pt x="72" y="29"/>
                    <a:pt x="69" y="31"/>
                    <a:pt x="6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0">
              <a:extLst>
                <a:ext uri="{FF2B5EF4-FFF2-40B4-BE49-F238E27FC236}">
                  <a16:creationId xmlns:a16="http://schemas.microsoft.com/office/drawing/2014/main" id="{387BC8FB-C5CB-CC43-9E3A-3DD374554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3952875"/>
              <a:ext cx="173037" cy="201613"/>
            </a:xfrm>
            <a:custGeom>
              <a:avLst/>
              <a:gdLst>
                <a:gd name="T0" fmla="*/ 38 w 164"/>
                <a:gd name="T1" fmla="*/ 191 h 191"/>
                <a:gd name="T2" fmla="*/ 33 w 164"/>
                <a:gd name="T3" fmla="*/ 190 h 191"/>
                <a:gd name="T4" fmla="*/ 0 w 164"/>
                <a:gd name="T5" fmla="*/ 124 h 191"/>
                <a:gd name="T6" fmla="*/ 155 w 164"/>
                <a:gd name="T7" fmla="*/ 1 h 191"/>
                <a:gd name="T8" fmla="*/ 164 w 164"/>
                <a:gd name="T9" fmla="*/ 6 h 191"/>
                <a:gd name="T10" fmla="*/ 158 w 164"/>
                <a:gd name="T11" fmla="*/ 15 h 191"/>
                <a:gd name="T12" fmla="*/ 14 w 164"/>
                <a:gd name="T13" fmla="*/ 124 h 191"/>
                <a:gd name="T14" fmla="*/ 42 w 164"/>
                <a:gd name="T15" fmla="*/ 179 h 191"/>
                <a:gd name="T16" fmla="*/ 43 w 164"/>
                <a:gd name="T17" fmla="*/ 189 h 191"/>
                <a:gd name="T18" fmla="*/ 38 w 164"/>
                <a:gd name="T1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91">
                  <a:moveTo>
                    <a:pt x="38" y="191"/>
                  </a:moveTo>
                  <a:cubicBezTo>
                    <a:pt x="36" y="191"/>
                    <a:pt x="34" y="191"/>
                    <a:pt x="33" y="190"/>
                  </a:cubicBezTo>
                  <a:cubicBezTo>
                    <a:pt x="11" y="170"/>
                    <a:pt x="0" y="147"/>
                    <a:pt x="0" y="124"/>
                  </a:cubicBezTo>
                  <a:cubicBezTo>
                    <a:pt x="0" y="69"/>
                    <a:pt x="61" y="21"/>
                    <a:pt x="155" y="1"/>
                  </a:cubicBezTo>
                  <a:cubicBezTo>
                    <a:pt x="159" y="0"/>
                    <a:pt x="163" y="3"/>
                    <a:pt x="164" y="6"/>
                  </a:cubicBezTo>
                  <a:cubicBezTo>
                    <a:pt x="164" y="10"/>
                    <a:pt x="162" y="14"/>
                    <a:pt x="158" y="15"/>
                  </a:cubicBezTo>
                  <a:cubicBezTo>
                    <a:pt x="72" y="33"/>
                    <a:pt x="14" y="77"/>
                    <a:pt x="14" y="124"/>
                  </a:cubicBezTo>
                  <a:cubicBezTo>
                    <a:pt x="14" y="143"/>
                    <a:pt x="24" y="162"/>
                    <a:pt x="42" y="179"/>
                  </a:cubicBezTo>
                  <a:cubicBezTo>
                    <a:pt x="45" y="182"/>
                    <a:pt x="46" y="186"/>
                    <a:pt x="43" y="189"/>
                  </a:cubicBezTo>
                  <a:cubicBezTo>
                    <a:pt x="42" y="191"/>
                    <a:pt x="40" y="191"/>
                    <a:pt x="38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1">
              <a:extLst>
                <a:ext uri="{FF2B5EF4-FFF2-40B4-BE49-F238E27FC236}">
                  <a16:creationId xmlns:a16="http://schemas.microsoft.com/office/drawing/2014/main" id="{DF6E7E04-A261-074F-866A-A80F19BC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3937000"/>
              <a:ext cx="47625" cy="63500"/>
            </a:xfrm>
            <a:custGeom>
              <a:avLst/>
              <a:gdLst>
                <a:gd name="T0" fmla="*/ 8 w 46"/>
                <a:gd name="T1" fmla="*/ 60 h 60"/>
                <a:gd name="T2" fmla="*/ 2 w 46"/>
                <a:gd name="T3" fmla="*/ 56 h 60"/>
                <a:gd name="T4" fmla="*/ 5 w 46"/>
                <a:gd name="T5" fmla="*/ 47 h 60"/>
                <a:gd name="T6" fmla="*/ 29 w 46"/>
                <a:gd name="T7" fmla="*/ 35 h 60"/>
                <a:gd name="T8" fmla="*/ 18 w 46"/>
                <a:gd name="T9" fmla="*/ 11 h 60"/>
                <a:gd name="T10" fmla="*/ 21 w 46"/>
                <a:gd name="T11" fmla="*/ 2 h 60"/>
                <a:gd name="T12" fmla="*/ 31 w 46"/>
                <a:gd name="T13" fmla="*/ 5 h 60"/>
                <a:gd name="T14" fmla="*/ 45 w 46"/>
                <a:gd name="T15" fmla="*/ 36 h 60"/>
                <a:gd name="T16" fmla="*/ 46 w 46"/>
                <a:gd name="T17" fmla="*/ 41 h 60"/>
                <a:gd name="T18" fmla="*/ 42 w 46"/>
                <a:gd name="T19" fmla="*/ 45 h 60"/>
                <a:gd name="T20" fmla="*/ 11 w 46"/>
                <a:gd name="T21" fmla="*/ 60 h 60"/>
                <a:gd name="T22" fmla="*/ 8 w 46"/>
                <a:gd name="T2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60">
                  <a:moveTo>
                    <a:pt x="8" y="60"/>
                  </a:moveTo>
                  <a:cubicBezTo>
                    <a:pt x="6" y="60"/>
                    <a:pt x="3" y="59"/>
                    <a:pt x="2" y="56"/>
                  </a:cubicBezTo>
                  <a:cubicBezTo>
                    <a:pt x="0" y="53"/>
                    <a:pt x="2" y="48"/>
                    <a:pt x="5" y="4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8"/>
                    <a:pt x="18" y="3"/>
                    <a:pt x="21" y="2"/>
                  </a:cubicBezTo>
                  <a:cubicBezTo>
                    <a:pt x="25" y="0"/>
                    <a:pt x="29" y="2"/>
                    <a:pt x="31" y="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7"/>
                    <a:pt x="46" y="39"/>
                    <a:pt x="46" y="41"/>
                  </a:cubicBezTo>
                  <a:cubicBezTo>
                    <a:pt x="45" y="43"/>
                    <a:pt x="44" y="44"/>
                    <a:pt x="42" y="4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60"/>
                    <a:pt x="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">
              <a:extLst>
                <a:ext uri="{FF2B5EF4-FFF2-40B4-BE49-F238E27FC236}">
                  <a16:creationId xmlns:a16="http://schemas.microsoft.com/office/drawing/2014/main" id="{49CBFBBF-CC92-FB4D-BAE0-D496B251D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4160838"/>
              <a:ext cx="49212" cy="61913"/>
            </a:xfrm>
            <a:custGeom>
              <a:avLst/>
              <a:gdLst>
                <a:gd name="T0" fmla="*/ 23 w 47"/>
                <a:gd name="T1" fmla="*/ 60 h 60"/>
                <a:gd name="T2" fmla="*/ 17 w 47"/>
                <a:gd name="T3" fmla="*/ 56 h 60"/>
                <a:gd name="T4" fmla="*/ 2 w 47"/>
                <a:gd name="T5" fmla="*/ 26 h 60"/>
                <a:gd name="T6" fmla="*/ 5 w 47"/>
                <a:gd name="T7" fmla="*/ 16 h 60"/>
                <a:gd name="T8" fmla="*/ 35 w 47"/>
                <a:gd name="T9" fmla="*/ 1 h 60"/>
                <a:gd name="T10" fmla="*/ 45 w 47"/>
                <a:gd name="T11" fmla="*/ 5 h 60"/>
                <a:gd name="T12" fmla="*/ 42 w 47"/>
                <a:gd name="T13" fmla="*/ 14 h 60"/>
                <a:gd name="T14" fmla="*/ 18 w 47"/>
                <a:gd name="T15" fmla="*/ 26 h 60"/>
                <a:gd name="T16" fmla="*/ 29 w 47"/>
                <a:gd name="T17" fmla="*/ 50 h 60"/>
                <a:gd name="T18" fmla="*/ 26 w 47"/>
                <a:gd name="T19" fmla="*/ 59 h 60"/>
                <a:gd name="T20" fmla="*/ 23 w 47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0">
                  <a:moveTo>
                    <a:pt x="23" y="60"/>
                  </a:moveTo>
                  <a:cubicBezTo>
                    <a:pt x="20" y="60"/>
                    <a:pt x="18" y="59"/>
                    <a:pt x="17" y="5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2"/>
                    <a:pt x="1" y="18"/>
                    <a:pt x="5" y="16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0"/>
                    <a:pt x="43" y="1"/>
                    <a:pt x="45" y="5"/>
                  </a:cubicBezTo>
                  <a:cubicBezTo>
                    <a:pt x="47" y="8"/>
                    <a:pt x="45" y="12"/>
                    <a:pt x="42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1" y="53"/>
                    <a:pt x="30" y="58"/>
                    <a:pt x="26" y="59"/>
                  </a:cubicBezTo>
                  <a:cubicBezTo>
                    <a:pt x="25" y="60"/>
                    <a:pt x="24" y="60"/>
                    <a:pt x="2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29129FDA-43E6-F947-86D5-D942FA0B4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3827463"/>
              <a:ext cx="422275" cy="423863"/>
            </a:xfrm>
            <a:custGeom>
              <a:avLst/>
              <a:gdLst>
                <a:gd name="T0" fmla="*/ 249 w 400"/>
                <a:gd name="T1" fmla="*/ 401 h 401"/>
                <a:gd name="T2" fmla="*/ 249 w 400"/>
                <a:gd name="T3" fmla="*/ 385 h 401"/>
                <a:gd name="T4" fmla="*/ 384 w 400"/>
                <a:gd name="T5" fmla="*/ 372 h 401"/>
                <a:gd name="T6" fmla="*/ 376 w 400"/>
                <a:gd name="T7" fmla="*/ 313 h 401"/>
                <a:gd name="T8" fmla="*/ 282 w 400"/>
                <a:gd name="T9" fmla="*/ 276 h 401"/>
                <a:gd name="T10" fmla="*/ 244 w 400"/>
                <a:gd name="T11" fmla="*/ 228 h 401"/>
                <a:gd name="T12" fmla="*/ 273 w 400"/>
                <a:gd name="T13" fmla="*/ 168 h 401"/>
                <a:gd name="T14" fmla="*/ 290 w 400"/>
                <a:gd name="T15" fmla="*/ 144 h 401"/>
                <a:gd name="T16" fmla="*/ 282 w 400"/>
                <a:gd name="T17" fmla="*/ 130 h 401"/>
                <a:gd name="T18" fmla="*/ 278 w 400"/>
                <a:gd name="T19" fmla="*/ 88 h 401"/>
                <a:gd name="T20" fmla="*/ 200 w 400"/>
                <a:gd name="T21" fmla="*/ 16 h 401"/>
                <a:gd name="T22" fmla="*/ 122 w 400"/>
                <a:gd name="T23" fmla="*/ 88 h 401"/>
                <a:gd name="T24" fmla="*/ 117 w 400"/>
                <a:gd name="T25" fmla="*/ 130 h 401"/>
                <a:gd name="T26" fmla="*/ 110 w 400"/>
                <a:gd name="T27" fmla="*/ 144 h 401"/>
                <a:gd name="T28" fmla="*/ 126 w 400"/>
                <a:gd name="T29" fmla="*/ 168 h 401"/>
                <a:gd name="T30" fmla="*/ 156 w 400"/>
                <a:gd name="T31" fmla="*/ 228 h 401"/>
                <a:gd name="T32" fmla="*/ 118 w 400"/>
                <a:gd name="T33" fmla="*/ 276 h 401"/>
                <a:gd name="T34" fmla="*/ 25 w 400"/>
                <a:gd name="T35" fmla="*/ 313 h 401"/>
                <a:gd name="T36" fmla="*/ 16 w 400"/>
                <a:gd name="T37" fmla="*/ 372 h 401"/>
                <a:gd name="T38" fmla="*/ 149 w 400"/>
                <a:gd name="T39" fmla="*/ 385 h 401"/>
                <a:gd name="T40" fmla="*/ 149 w 400"/>
                <a:gd name="T41" fmla="*/ 401 h 401"/>
                <a:gd name="T42" fmla="*/ 0 w 400"/>
                <a:gd name="T43" fmla="*/ 372 h 401"/>
                <a:gd name="T44" fmla="*/ 19 w 400"/>
                <a:gd name="T45" fmla="*/ 298 h 401"/>
                <a:gd name="T46" fmla="*/ 110 w 400"/>
                <a:gd name="T47" fmla="*/ 262 h 401"/>
                <a:gd name="T48" fmla="*/ 140 w 400"/>
                <a:gd name="T49" fmla="*/ 231 h 401"/>
                <a:gd name="T50" fmla="*/ 94 w 400"/>
                <a:gd name="T51" fmla="*/ 144 h 401"/>
                <a:gd name="T52" fmla="*/ 106 w 400"/>
                <a:gd name="T53" fmla="*/ 118 h 401"/>
                <a:gd name="T54" fmla="*/ 111 w 400"/>
                <a:gd name="T55" fmla="*/ 55 h 401"/>
                <a:gd name="T56" fmla="*/ 289 w 400"/>
                <a:gd name="T57" fmla="*/ 55 h 401"/>
                <a:gd name="T58" fmla="*/ 294 w 400"/>
                <a:gd name="T59" fmla="*/ 118 h 401"/>
                <a:gd name="T60" fmla="*/ 306 w 400"/>
                <a:gd name="T61" fmla="*/ 144 h 401"/>
                <a:gd name="T62" fmla="*/ 260 w 400"/>
                <a:gd name="T63" fmla="*/ 231 h 401"/>
                <a:gd name="T64" fmla="*/ 290 w 400"/>
                <a:gd name="T65" fmla="*/ 262 h 401"/>
                <a:gd name="T66" fmla="*/ 382 w 400"/>
                <a:gd name="T67" fmla="*/ 298 h 401"/>
                <a:gd name="T68" fmla="*/ 400 w 400"/>
                <a:gd name="T69" fmla="*/ 37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401">
                  <a:moveTo>
                    <a:pt x="371" y="401"/>
                  </a:moveTo>
                  <a:cubicBezTo>
                    <a:pt x="249" y="401"/>
                    <a:pt x="249" y="401"/>
                    <a:pt x="249" y="401"/>
                  </a:cubicBezTo>
                  <a:cubicBezTo>
                    <a:pt x="245" y="401"/>
                    <a:pt x="241" y="397"/>
                    <a:pt x="241" y="393"/>
                  </a:cubicBezTo>
                  <a:cubicBezTo>
                    <a:pt x="241" y="388"/>
                    <a:pt x="245" y="385"/>
                    <a:pt x="249" y="385"/>
                  </a:cubicBezTo>
                  <a:cubicBezTo>
                    <a:pt x="371" y="385"/>
                    <a:pt x="371" y="385"/>
                    <a:pt x="371" y="385"/>
                  </a:cubicBezTo>
                  <a:cubicBezTo>
                    <a:pt x="378" y="385"/>
                    <a:pt x="384" y="379"/>
                    <a:pt x="384" y="372"/>
                  </a:cubicBezTo>
                  <a:cubicBezTo>
                    <a:pt x="384" y="325"/>
                    <a:pt x="384" y="325"/>
                    <a:pt x="384" y="325"/>
                  </a:cubicBezTo>
                  <a:cubicBezTo>
                    <a:pt x="384" y="320"/>
                    <a:pt x="381" y="315"/>
                    <a:pt x="376" y="313"/>
                  </a:cubicBezTo>
                  <a:cubicBezTo>
                    <a:pt x="357" y="306"/>
                    <a:pt x="342" y="300"/>
                    <a:pt x="329" y="296"/>
                  </a:cubicBezTo>
                  <a:cubicBezTo>
                    <a:pt x="307" y="288"/>
                    <a:pt x="294" y="283"/>
                    <a:pt x="282" y="276"/>
                  </a:cubicBezTo>
                  <a:cubicBezTo>
                    <a:pt x="244" y="255"/>
                    <a:pt x="244" y="246"/>
                    <a:pt x="244" y="242"/>
                  </a:cubicBezTo>
                  <a:cubicBezTo>
                    <a:pt x="244" y="228"/>
                    <a:pt x="244" y="228"/>
                    <a:pt x="244" y="228"/>
                  </a:cubicBezTo>
                  <a:cubicBezTo>
                    <a:pt x="244" y="226"/>
                    <a:pt x="245" y="224"/>
                    <a:pt x="246" y="222"/>
                  </a:cubicBezTo>
                  <a:cubicBezTo>
                    <a:pt x="257" y="211"/>
                    <a:pt x="272" y="186"/>
                    <a:pt x="273" y="168"/>
                  </a:cubicBezTo>
                  <a:cubicBezTo>
                    <a:pt x="273" y="165"/>
                    <a:pt x="275" y="162"/>
                    <a:pt x="278" y="161"/>
                  </a:cubicBezTo>
                  <a:cubicBezTo>
                    <a:pt x="283" y="159"/>
                    <a:pt x="290" y="152"/>
                    <a:pt x="290" y="144"/>
                  </a:cubicBezTo>
                  <a:cubicBezTo>
                    <a:pt x="290" y="142"/>
                    <a:pt x="290" y="141"/>
                    <a:pt x="289" y="139"/>
                  </a:cubicBezTo>
                  <a:cubicBezTo>
                    <a:pt x="289" y="135"/>
                    <a:pt x="287" y="132"/>
                    <a:pt x="282" y="130"/>
                  </a:cubicBezTo>
                  <a:cubicBezTo>
                    <a:pt x="279" y="129"/>
                    <a:pt x="278" y="126"/>
                    <a:pt x="278" y="122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78" y="78"/>
                    <a:pt x="276" y="69"/>
                    <a:pt x="273" y="60"/>
                  </a:cubicBezTo>
                  <a:cubicBezTo>
                    <a:pt x="263" y="31"/>
                    <a:pt x="238" y="16"/>
                    <a:pt x="200" y="16"/>
                  </a:cubicBezTo>
                  <a:cubicBezTo>
                    <a:pt x="162" y="16"/>
                    <a:pt x="137" y="31"/>
                    <a:pt x="127" y="60"/>
                  </a:cubicBezTo>
                  <a:cubicBezTo>
                    <a:pt x="124" y="69"/>
                    <a:pt x="122" y="78"/>
                    <a:pt x="122" y="88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6"/>
                    <a:pt x="120" y="129"/>
                    <a:pt x="117" y="130"/>
                  </a:cubicBezTo>
                  <a:cubicBezTo>
                    <a:pt x="113" y="132"/>
                    <a:pt x="111" y="135"/>
                    <a:pt x="110" y="139"/>
                  </a:cubicBezTo>
                  <a:cubicBezTo>
                    <a:pt x="110" y="141"/>
                    <a:pt x="110" y="142"/>
                    <a:pt x="110" y="144"/>
                  </a:cubicBezTo>
                  <a:cubicBezTo>
                    <a:pt x="110" y="150"/>
                    <a:pt x="112" y="155"/>
                    <a:pt x="122" y="161"/>
                  </a:cubicBezTo>
                  <a:cubicBezTo>
                    <a:pt x="125" y="163"/>
                    <a:pt x="126" y="165"/>
                    <a:pt x="126" y="168"/>
                  </a:cubicBezTo>
                  <a:cubicBezTo>
                    <a:pt x="128" y="188"/>
                    <a:pt x="142" y="210"/>
                    <a:pt x="154" y="222"/>
                  </a:cubicBezTo>
                  <a:cubicBezTo>
                    <a:pt x="155" y="224"/>
                    <a:pt x="156" y="226"/>
                    <a:pt x="156" y="228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6" y="245"/>
                    <a:pt x="156" y="255"/>
                    <a:pt x="118" y="276"/>
                  </a:cubicBezTo>
                  <a:cubicBezTo>
                    <a:pt x="106" y="283"/>
                    <a:pt x="93" y="288"/>
                    <a:pt x="71" y="296"/>
                  </a:cubicBezTo>
                  <a:cubicBezTo>
                    <a:pt x="59" y="300"/>
                    <a:pt x="44" y="306"/>
                    <a:pt x="25" y="313"/>
                  </a:cubicBezTo>
                  <a:cubicBezTo>
                    <a:pt x="20" y="315"/>
                    <a:pt x="16" y="320"/>
                    <a:pt x="16" y="325"/>
                  </a:cubicBezTo>
                  <a:cubicBezTo>
                    <a:pt x="16" y="372"/>
                    <a:pt x="16" y="372"/>
                    <a:pt x="16" y="372"/>
                  </a:cubicBezTo>
                  <a:cubicBezTo>
                    <a:pt x="16" y="379"/>
                    <a:pt x="22" y="385"/>
                    <a:pt x="29" y="385"/>
                  </a:cubicBezTo>
                  <a:cubicBezTo>
                    <a:pt x="149" y="385"/>
                    <a:pt x="149" y="385"/>
                    <a:pt x="149" y="385"/>
                  </a:cubicBezTo>
                  <a:cubicBezTo>
                    <a:pt x="153" y="385"/>
                    <a:pt x="157" y="388"/>
                    <a:pt x="157" y="393"/>
                  </a:cubicBezTo>
                  <a:cubicBezTo>
                    <a:pt x="157" y="397"/>
                    <a:pt x="153" y="401"/>
                    <a:pt x="14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13" y="401"/>
                    <a:pt x="0" y="388"/>
                    <a:pt x="0" y="37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13"/>
                    <a:pt x="8" y="302"/>
                    <a:pt x="19" y="298"/>
                  </a:cubicBezTo>
                  <a:cubicBezTo>
                    <a:pt x="38" y="290"/>
                    <a:pt x="53" y="285"/>
                    <a:pt x="66" y="280"/>
                  </a:cubicBezTo>
                  <a:cubicBezTo>
                    <a:pt x="87" y="273"/>
                    <a:pt x="100" y="268"/>
                    <a:pt x="110" y="262"/>
                  </a:cubicBezTo>
                  <a:cubicBezTo>
                    <a:pt x="124" y="254"/>
                    <a:pt x="137" y="245"/>
                    <a:pt x="140" y="241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27" y="217"/>
                    <a:pt x="114" y="195"/>
                    <a:pt x="111" y="173"/>
                  </a:cubicBezTo>
                  <a:cubicBezTo>
                    <a:pt x="103" y="168"/>
                    <a:pt x="94" y="159"/>
                    <a:pt x="94" y="144"/>
                  </a:cubicBezTo>
                  <a:cubicBezTo>
                    <a:pt x="94" y="141"/>
                    <a:pt x="94" y="139"/>
                    <a:pt x="94" y="137"/>
                  </a:cubicBezTo>
                  <a:cubicBezTo>
                    <a:pt x="95" y="129"/>
                    <a:pt x="99" y="122"/>
                    <a:pt x="106" y="118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77"/>
                    <a:pt x="108" y="65"/>
                    <a:pt x="111" y="55"/>
                  </a:cubicBezTo>
                  <a:cubicBezTo>
                    <a:pt x="124" y="19"/>
                    <a:pt x="155" y="0"/>
                    <a:pt x="200" y="0"/>
                  </a:cubicBezTo>
                  <a:cubicBezTo>
                    <a:pt x="245" y="0"/>
                    <a:pt x="276" y="19"/>
                    <a:pt x="289" y="55"/>
                  </a:cubicBezTo>
                  <a:cubicBezTo>
                    <a:pt x="292" y="65"/>
                    <a:pt x="294" y="77"/>
                    <a:pt x="294" y="88"/>
                  </a:cubicBezTo>
                  <a:cubicBezTo>
                    <a:pt x="294" y="118"/>
                    <a:pt x="294" y="118"/>
                    <a:pt x="294" y="118"/>
                  </a:cubicBezTo>
                  <a:cubicBezTo>
                    <a:pt x="300" y="122"/>
                    <a:pt x="304" y="129"/>
                    <a:pt x="306" y="137"/>
                  </a:cubicBezTo>
                  <a:cubicBezTo>
                    <a:pt x="306" y="139"/>
                    <a:pt x="306" y="141"/>
                    <a:pt x="306" y="144"/>
                  </a:cubicBezTo>
                  <a:cubicBezTo>
                    <a:pt x="306" y="157"/>
                    <a:pt x="298" y="167"/>
                    <a:pt x="289" y="173"/>
                  </a:cubicBezTo>
                  <a:cubicBezTo>
                    <a:pt x="286" y="194"/>
                    <a:pt x="271" y="218"/>
                    <a:pt x="260" y="23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3" y="245"/>
                    <a:pt x="277" y="254"/>
                    <a:pt x="290" y="262"/>
                  </a:cubicBezTo>
                  <a:cubicBezTo>
                    <a:pt x="301" y="268"/>
                    <a:pt x="314" y="273"/>
                    <a:pt x="335" y="280"/>
                  </a:cubicBezTo>
                  <a:cubicBezTo>
                    <a:pt x="347" y="285"/>
                    <a:pt x="363" y="290"/>
                    <a:pt x="382" y="298"/>
                  </a:cubicBezTo>
                  <a:cubicBezTo>
                    <a:pt x="393" y="302"/>
                    <a:pt x="400" y="313"/>
                    <a:pt x="400" y="325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88"/>
                    <a:pt x="387" y="401"/>
                    <a:pt x="371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Graphic 8" descr="Seesaw outline">
            <a:extLst>
              <a:ext uri="{FF2B5EF4-FFF2-40B4-BE49-F238E27FC236}">
                <a16:creationId xmlns:a16="http://schemas.microsoft.com/office/drawing/2014/main" id="{F5BCF252-4558-B446-9CF5-BF36310336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6266" y="5183782"/>
            <a:ext cx="496182" cy="496182"/>
          </a:xfrm>
          <a:prstGeom prst="rect">
            <a:avLst/>
          </a:prstGeom>
        </p:spPr>
      </p:pic>
      <p:pic>
        <p:nvPicPr>
          <p:cNvPr id="11" name="Graphic 10" descr="Siren outline">
            <a:extLst>
              <a:ext uri="{FF2B5EF4-FFF2-40B4-BE49-F238E27FC236}">
                <a16:creationId xmlns:a16="http://schemas.microsoft.com/office/drawing/2014/main" id="{4580E433-FA74-2C48-8156-144881B19B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1315" y="3413687"/>
            <a:ext cx="501434" cy="501434"/>
          </a:xfrm>
          <a:prstGeom prst="rect">
            <a:avLst/>
          </a:prstGeom>
        </p:spPr>
      </p:pic>
      <p:pic>
        <p:nvPicPr>
          <p:cNvPr id="13" name="Graphic 12" descr="Yoga outline">
            <a:extLst>
              <a:ext uri="{FF2B5EF4-FFF2-40B4-BE49-F238E27FC236}">
                <a16:creationId xmlns:a16="http://schemas.microsoft.com/office/drawing/2014/main" id="{A4D0FA3C-A345-2142-85A6-88643A0EC78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73611" y="5196250"/>
            <a:ext cx="496684" cy="496684"/>
          </a:xfrm>
          <a:prstGeom prst="rect">
            <a:avLst/>
          </a:prstGeom>
        </p:spPr>
      </p:pic>
      <p:pic>
        <p:nvPicPr>
          <p:cNvPr id="15" name="Graphic 14" descr="Hang Loose Hand Gesture outline">
            <a:extLst>
              <a:ext uri="{FF2B5EF4-FFF2-40B4-BE49-F238E27FC236}">
                <a16:creationId xmlns:a16="http://schemas.microsoft.com/office/drawing/2014/main" id="{ED0256D2-8582-0B4C-AF94-2ED9368AA8F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89088" y="1777241"/>
            <a:ext cx="560671" cy="5606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5D9F97-E842-9245-B851-FA9907576952}"/>
              </a:ext>
            </a:extLst>
          </p:cNvPr>
          <p:cNvSpPr/>
          <p:nvPr/>
        </p:nvSpPr>
        <p:spPr>
          <a:xfrm>
            <a:off x="3764272" y="1111778"/>
            <a:ext cx="4663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b="1" dirty="0">
                <a:solidFill>
                  <a:srgbClr val="E95E6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Perhaps even with a QR “portal” (?)</a:t>
            </a:r>
          </a:p>
          <a:p>
            <a:pPr lvl="0" algn="ctr">
              <a:lnSpc>
                <a:spcPct val="80000"/>
              </a:lnSpc>
              <a:defRPr/>
            </a:pPr>
            <a:endParaRPr lang="en-US" sz="500" b="1" dirty="0">
              <a:solidFill>
                <a:srgbClr val="E95E6D"/>
              </a:solidFill>
              <a:latin typeface="Roboto" panose="02000000000000000000" pitchFamily="2" charset="0"/>
              <a:ea typeface="Roboto" panose="02000000000000000000" pitchFamily="2" charset="0"/>
              <a:cs typeface="Open Sans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en-US" b="1" dirty="0">
                <a:solidFill>
                  <a:srgbClr val="E95E6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TRY IT FOR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E95E6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YOURSELF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181839E4-9533-1840-B7A7-9C6EAAD79792}"/>
              </a:ext>
            </a:extLst>
          </p:cNvPr>
          <p:cNvSpPr/>
          <p:nvPr/>
        </p:nvSpPr>
        <p:spPr>
          <a:xfrm rot="10800000">
            <a:off x="5928043" y="2141700"/>
            <a:ext cx="293914" cy="198208"/>
          </a:xfrm>
          <a:prstGeom prst="triangle">
            <a:avLst/>
          </a:prstGeom>
          <a:solidFill>
            <a:srgbClr val="E95E6D"/>
          </a:solidFill>
          <a:ln>
            <a:solidFill>
              <a:srgbClr val="E9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9C42E92-1FA2-4334-8214-3A2F05D3E53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1" t="4742" r="4704" b="4823"/>
          <a:stretch/>
        </p:blipFill>
        <p:spPr>
          <a:xfrm>
            <a:off x="4936353" y="2562424"/>
            <a:ext cx="2239424" cy="22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068AE0-3DF8-EF46-88A3-9C68380C826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70DD756-2AAB-9647-8C1B-747A28A425F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034D066-6D1E-EC49-A1B6-B82D2A3451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7FCF11E-F583-1546-B2DF-83179F0448C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7386DC9-C84A-B04D-A908-EFFD8B34445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FC353EA9-31C8-B341-9D83-2D764739173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Picture Placeholder 11">
            <a:extLst>
              <a:ext uri="{FF2B5EF4-FFF2-40B4-BE49-F238E27FC236}">
                <a16:creationId xmlns:a16="http://schemas.microsoft.com/office/drawing/2014/main" id="{5BB49372-56FB-3F40-A852-34E390CBDE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099" y="2358129"/>
            <a:ext cx="3705101" cy="2209512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34" name="Picture Placeholder 18">
            <a:extLst>
              <a:ext uri="{FF2B5EF4-FFF2-40B4-BE49-F238E27FC236}">
                <a16:creationId xmlns:a16="http://schemas.microsoft.com/office/drawing/2014/main" id="{2494A11E-68DD-D74C-AF6D-CDE0C11333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158" y="4630505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35" name="Picture Placeholder 28">
            <a:extLst>
              <a:ext uri="{FF2B5EF4-FFF2-40B4-BE49-F238E27FC236}">
                <a16:creationId xmlns:a16="http://schemas.microsoft.com/office/drawing/2014/main" id="{1700C46A-2418-9E49-835F-580723DB1C9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158" y="68030"/>
            <a:ext cx="2253342" cy="2216728"/>
          </a:xfrm>
          <a:custGeom>
            <a:avLst/>
            <a:gdLst>
              <a:gd name="connsiteX0" fmla="*/ 0 w 6094021"/>
              <a:gd name="connsiteY0" fmla="*/ 0 h 6858000"/>
              <a:gd name="connsiteX1" fmla="*/ 6094021 w 6094021"/>
              <a:gd name="connsiteY1" fmla="*/ 0 h 6858000"/>
              <a:gd name="connsiteX2" fmla="*/ 6094021 w 6094021"/>
              <a:gd name="connsiteY2" fmla="*/ 6858000 h 6858000"/>
              <a:gd name="connsiteX3" fmla="*/ 0 w 6094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021" h="6858000">
                <a:moveTo>
                  <a:pt x="0" y="0"/>
                </a:moveTo>
                <a:lnTo>
                  <a:pt x="6094021" y="0"/>
                </a:lnTo>
                <a:lnTo>
                  <a:pt x="6094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725D18A-F3E4-3D44-9648-440FBC3C4AD5}"/>
              </a:ext>
            </a:extLst>
          </p:cNvPr>
          <p:cNvGrpSpPr/>
          <p:nvPr/>
        </p:nvGrpSpPr>
        <p:grpSpPr>
          <a:xfrm>
            <a:off x="1260224" y="261258"/>
            <a:ext cx="10900557" cy="6351814"/>
            <a:chOff x="2415849" y="934646"/>
            <a:chExt cx="8149028" cy="4748483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7ED3051C-92EF-114F-B1CF-47900A7C7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199" y="2548178"/>
              <a:ext cx="687785" cy="672433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5411F88-5157-2742-9C57-2811D88A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793" y="1471978"/>
              <a:ext cx="265597" cy="469781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D70AAF8B-647E-6645-A0D7-899C9500A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6127" y="2710915"/>
              <a:ext cx="1220511" cy="672433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8A820663-73DA-124A-A2E8-370903786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4366" y="3332682"/>
              <a:ext cx="1300344" cy="475923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D4E3FB28-8A8E-8744-A1E2-CCC564A74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7453" y="3595208"/>
              <a:ext cx="778365" cy="580319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BD07D480-2792-F545-A5BB-623638BB3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2896" y="2010847"/>
              <a:ext cx="104397" cy="162735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29CEBB43-AA01-BD40-920F-02DBA388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034" y="2149017"/>
              <a:ext cx="904254" cy="574179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862BC12D-7852-5D42-921E-26696ACBF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616" y="2301005"/>
              <a:ext cx="650939" cy="720026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B3E4D33A-A9EE-5A48-BE4B-54050B049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290" y="1537993"/>
              <a:ext cx="1172920" cy="850520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A28AA26-1056-A74E-8640-4C6EBA4FA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4566" y="2245736"/>
              <a:ext cx="205721" cy="459035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BA7739F7-2FEA-5E46-B524-E8ADE740D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375" y="1402893"/>
              <a:ext cx="257919" cy="515840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6CDEE1B7-D50E-B84C-AC85-515EF8D4C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7788" y="3173019"/>
              <a:ext cx="1355612" cy="587996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C4D937C2-B857-7540-BE4F-EF264F205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1715" y="1319990"/>
              <a:ext cx="1194412" cy="1159102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62B91B43-209B-7D40-94CE-BCDAA421E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4558" y="934646"/>
              <a:ext cx="580319" cy="858197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1825BCED-E7FB-CD45-9517-D80A67DE2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5783" y="2585024"/>
              <a:ext cx="701603" cy="333148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2676E779-5F52-5D46-9339-0E976E362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8795" y="1832759"/>
              <a:ext cx="541938" cy="279413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80E7A7D0-0663-D743-A941-A88540225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1874" y="2928916"/>
              <a:ext cx="1137611" cy="584926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20CDD3B-388B-3B41-A4D8-862D5BAB5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1454" y="2439176"/>
              <a:ext cx="475923" cy="806000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38EB5459-FAC6-9142-823D-93FC4127B6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8208" y="3675041"/>
              <a:ext cx="842845" cy="848985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8DA0D03A-7879-DC4F-95A9-EE0BFD17A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4064" y="4433447"/>
              <a:ext cx="1429304" cy="1249682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441DB17-872F-EC4D-AE07-BD128D61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652" y="2551250"/>
              <a:ext cx="162735" cy="265597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332FB2B0-8BF8-8C41-929F-F471B315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380" y="2755435"/>
              <a:ext cx="29171" cy="35311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A3E1233-7255-234A-BEC9-B302FEBF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471" y="2024663"/>
              <a:ext cx="265597" cy="250244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57F76337-2C11-F942-A3DB-5E476D6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5977" y="3728774"/>
              <a:ext cx="601812" cy="956452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9D7AB4C-3013-7D43-A18A-C083AF5C5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639" y="1545670"/>
              <a:ext cx="841309" cy="845915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57E0FD6-44DB-DF44-B755-662322615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9308" y="3776366"/>
              <a:ext cx="548079" cy="948774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EB177D02-1328-044B-B01F-20B4AF609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2470" y="4197021"/>
              <a:ext cx="896577" cy="756872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F17F097-E101-8F4C-801E-FAEC54750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306" y="2359344"/>
              <a:ext cx="620235" cy="1057777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2FD9590C-B01F-6843-8BD0-65DF56378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044" y="3521517"/>
              <a:ext cx="773758" cy="709279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74E96503-2FCE-9646-BA6B-6265E049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276" y="1907985"/>
              <a:ext cx="1053171" cy="818281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B735592C-6451-434A-BEE9-4EF573DC7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4517" y="934646"/>
              <a:ext cx="1042425" cy="686251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B23801B9-DA62-0847-8D13-83B292EC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547" y="2417683"/>
              <a:ext cx="827491" cy="1020932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657C2C1-05BB-9F46-9635-CF97BFFE4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606" y="3582927"/>
              <a:ext cx="2146259" cy="2038791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9CDA3D30-2F8C-1449-AB44-AF1D77E1F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00" y="1803589"/>
              <a:ext cx="1085411" cy="638658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E059AFC3-1A36-3F43-A58A-D3C912B7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936" y="1402893"/>
              <a:ext cx="1228187" cy="951845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DDE4411-7035-7440-AFC6-06949520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307" y="3473926"/>
              <a:ext cx="1343331" cy="640194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F99BDD4B-22EE-6847-8009-24B126B1F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380" y="2285653"/>
              <a:ext cx="954916" cy="1435445"/>
            </a:xfrm>
            <a:custGeom>
              <a:avLst/>
              <a:gdLst>
                <a:gd name="T0" fmla="*/ 522 w 622"/>
                <a:gd name="T1" fmla="*/ 810 h 935"/>
                <a:gd name="T2" fmla="*/ 511 w 622"/>
                <a:gd name="T3" fmla="*/ 817 h 935"/>
                <a:gd name="T4" fmla="*/ 503 w 622"/>
                <a:gd name="T5" fmla="*/ 810 h 935"/>
                <a:gd name="T6" fmla="*/ 501 w 622"/>
                <a:gd name="T7" fmla="*/ 800 h 935"/>
                <a:gd name="T8" fmla="*/ 496 w 622"/>
                <a:gd name="T9" fmla="*/ 798 h 935"/>
                <a:gd name="T10" fmla="*/ 492 w 622"/>
                <a:gd name="T11" fmla="*/ 800 h 935"/>
                <a:gd name="T12" fmla="*/ 489 w 622"/>
                <a:gd name="T13" fmla="*/ 800 h 935"/>
                <a:gd name="T14" fmla="*/ 487 w 622"/>
                <a:gd name="T15" fmla="*/ 798 h 935"/>
                <a:gd name="T16" fmla="*/ 480 w 622"/>
                <a:gd name="T17" fmla="*/ 796 h 935"/>
                <a:gd name="T18" fmla="*/ 463 w 622"/>
                <a:gd name="T19" fmla="*/ 798 h 935"/>
                <a:gd name="T20" fmla="*/ 461 w 622"/>
                <a:gd name="T21" fmla="*/ 800 h 935"/>
                <a:gd name="T22" fmla="*/ 461 w 622"/>
                <a:gd name="T23" fmla="*/ 808 h 935"/>
                <a:gd name="T24" fmla="*/ 458 w 622"/>
                <a:gd name="T25" fmla="*/ 817 h 935"/>
                <a:gd name="T26" fmla="*/ 463 w 622"/>
                <a:gd name="T27" fmla="*/ 829 h 935"/>
                <a:gd name="T28" fmla="*/ 458 w 622"/>
                <a:gd name="T29" fmla="*/ 841 h 935"/>
                <a:gd name="T30" fmla="*/ 461 w 622"/>
                <a:gd name="T31" fmla="*/ 860 h 935"/>
                <a:gd name="T32" fmla="*/ 458 w 622"/>
                <a:gd name="T33" fmla="*/ 879 h 935"/>
                <a:gd name="T34" fmla="*/ 463 w 622"/>
                <a:gd name="T35" fmla="*/ 898 h 935"/>
                <a:gd name="T36" fmla="*/ 461 w 622"/>
                <a:gd name="T37" fmla="*/ 914 h 935"/>
                <a:gd name="T38" fmla="*/ 456 w 622"/>
                <a:gd name="T39" fmla="*/ 919 h 935"/>
                <a:gd name="T40" fmla="*/ 454 w 622"/>
                <a:gd name="T41" fmla="*/ 924 h 935"/>
                <a:gd name="T42" fmla="*/ 454 w 622"/>
                <a:gd name="T43" fmla="*/ 931 h 935"/>
                <a:gd name="T44" fmla="*/ 437 w 622"/>
                <a:gd name="T45" fmla="*/ 916 h 935"/>
                <a:gd name="T46" fmla="*/ 373 w 622"/>
                <a:gd name="T47" fmla="*/ 838 h 935"/>
                <a:gd name="T48" fmla="*/ 319 w 622"/>
                <a:gd name="T49" fmla="*/ 765 h 935"/>
                <a:gd name="T50" fmla="*/ 262 w 622"/>
                <a:gd name="T51" fmla="*/ 692 h 935"/>
                <a:gd name="T52" fmla="*/ 198 w 622"/>
                <a:gd name="T53" fmla="*/ 613 h 935"/>
                <a:gd name="T54" fmla="*/ 134 w 622"/>
                <a:gd name="T55" fmla="*/ 531 h 935"/>
                <a:gd name="T56" fmla="*/ 56 w 622"/>
                <a:gd name="T57" fmla="*/ 436 h 935"/>
                <a:gd name="T58" fmla="*/ 0 w 622"/>
                <a:gd name="T59" fmla="*/ 360 h 935"/>
                <a:gd name="T60" fmla="*/ 14 w 622"/>
                <a:gd name="T61" fmla="*/ 287 h 935"/>
                <a:gd name="T62" fmla="*/ 28 w 622"/>
                <a:gd name="T63" fmla="*/ 199 h 935"/>
                <a:gd name="T64" fmla="*/ 45 w 622"/>
                <a:gd name="T65" fmla="*/ 109 h 935"/>
                <a:gd name="T66" fmla="*/ 61 w 622"/>
                <a:gd name="T67" fmla="*/ 22 h 935"/>
                <a:gd name="T68" fmla="*/ 118 w 622"/>
                <a:gd name="T69" fmla="*/ 10 h 935"/>
                <a:gd name="T70" fmla="*/ 186 w 622"/>
                <a:gd name="T71" fmla="*/ 22 h 935"/>
                <a:gd name="T72" fmla="*/ 257 w 622"/>
                <a:gd name="T73" fmla="*/ 34 h 935"/>
                <a:gd name="T74" fmla="*/ 326 w 622"/>
                <a:gd name="T75" fmla="*/ 43 h 935"/>
                <a:gd name="T76" fmla="*/ 397 w 622"/>
                <a:gd name="T77" fmla="*/ 55 h 935"/>
                <a:gd name="T78" fmla="*/ 466 w 622"/>
                <a:gd name="T79" fmla="*/ 64 h 935"/>
                <a:gd name="T80" fmla="*/ 534 w 622"/>
                <a:gd name="T81" fmla="*/ 74 h 935"/>
                <a:gd name="T82" fmla="*/ 605 w 622"/>
                <a:gd name="T83" fmla="*/ 83 h 935"/>
                <a:gd name="T84" fmla="*/ 615 w 622"/>
                <a:gd name="T85" fmla="*/ 142 h 935"/>
                <a:gd name="T86" fmla="*/ 605 w 622"/>
                <a:gd name="T87" fmla="*/ 218 h 935"/>
                <a:gd name="T88" fmla="*/ 596 w 622"/>
                <a:gd name="T89" fmla="*/ 296 h 935"/>
                <a:gd name="T90" fmla="*/ 586 w 622"/>
                <a:gd name="T91" fmla="*/ 372 h 935"/>
                <a:gd name="T92" fmla="*/ 577 w 622"/>
                <a:gd name="T93" fmla="*/ 448 h 935"/>
                <a:gd name="T94" fmla="*/ 567 w 622"/>
                <a:gd name="T95" fmla="*/ 526 h 935"/>
                <a:gd name="T96" fmla="*/ 558 w 622"/>
                <a:gd name="T97" fmla="*/ 602 h 935"/>
                <a:gd name="T98" fmla="*/ 546 w 622"/>
                <a:gd name="T99" fmla="*/ 677 h 935"/>
                <a:gd name="T100" fmla="*/ 544 w 622"/>
                <a:gd name="T101" fmla="*/ 706 h 935"/>
                <a:gd name="T102" fmla="*/ 539 w 622"/>
                <a:gd name="T103" fmla="*/ 734 h 935"/>
                <a:gd name="T104" fmla="*/ 537 w 622"/>
                <a:gd name="T105" fmla="*/ 767 h 935"/>
                <a:gd name="T106" fmla="*/ 532 w 622"/>
                <a:gd name="T107" fmla="*/ 789 h 935"/>
                <a:gd name="T108" fmla="*/ 532 w 622"/>
                <a:gd name="T109" fmla="*/ 79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2" h="935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623F0C3-CD11-9044-860B-7DEC15E4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051" y="3438615"/>
              <a:ext cx="1016326" cy="1090017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DE124C1C-7D90-9E4F-AFEE-B4A082DF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954" y="2348597"/>
              <a:ext cx="1284993" cy="574179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ED699894-885E-3C40-9F27-124F1129A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91" y="1243229"/>
              <a:ext cx="1036284" cy="566503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CC87462F-26CF-9547-ADC9-EB4D3EB2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872" y="1098916"/>
              <a:ext cx="1622744" cy="904254"/>
            </a:xfrm>
            <a:custGeom>
              <a:avLst/>
              <a:gdLst>
                <a:gd name="T0" fmla="*/ 1010 w 1057"/>
                <a:gd name="T1" fmla="*/ 570 h 589"/>
                <a:gd name="T2" fmla="*/ 861 w 1057"/>
                <a:gd name="T3" fmla="*/ 563 h 589"/>
                <a:gd name="T4" fmla="*/ 712 w 1057"/>
                <a:gd name="T5" fmla="*/ 553 h 589"/>
                <a:gd name="T6" fmla="*/ 563 w 1057"/>
                <a:gd name="T7" fmla="*/ 542 h 589"/>
                <a:gd name="T8" fmla="*/ 416 w 1057"/>
                <a:gd name="T9" fmla="*/ 530 h 589"/>
                <a:gd name="T10" fmla="*/ 395 w 1057"/>
                <a:gd name="T11" fmla="*/ 572 h 589"/>
                <a:gd name="T12" fmla="*/ 381 w 1057"/>
                <a:gd name="T13" fmla="*/ 575 h 589"/>
                <a:gd name="T14" fmla="*/ 369 w 1057"/>
                <a:gd name="T15" fmla="*/ 553 h 589"/>
                <a:gd name="T16" fmla="*/ 359 w 1057"/>
                <a:gd name="T17" fmla="*/ 560 h 589"/>
                <a:gd name="T18" fmla="*/ 355 w 1057"/>
                <a:gd name="T19" fmla="*/ 572 h 589"/>
                <a:gd name="T20" fmla="*/ 355 w 1057"/>
                <a:gd name="T21" fmla="*/ 577 h 589"/>
                <a:gd name="T22" fmla="*/ 324 w 1057"/>
                <a:gd name="T23" fmla="*/ 577 h 589"/>
                <a:gd name="T24" fmla="*/ 300 w 1057"/>
                <a:gd name="T25" fmla="*/ 572 h 589"/>
                <a:gd name="T26" fmla="*/ 281 w 1057"/>
                <a:gd name="T27" fmla="*/ 570 h 589"/>
                <a:gd name="T28" fmla="*/ 270 w 1057"/>
                <a:gd name="T29" fmla="*/ 577 h 589"/>
                <a:gd name="T30" fmla="*/ 239 w 1057"/>
                <a:gd name="T31" fmla="*/ 572 h 589"/>
                <a:gd name="T32" fmla="*/ 227 w 1057"/>
                <a:gd name="T33" fmla="*/ 582 h 589"/>
                <a:gd name="T34" fmla="*/ 215 w 1057"/>
                <a:gd name="T35" fmla="*/ 568 h 589"/>
                <a:gd name="T36" fmla="*/ 213 w 1057"/>
                <a:gd name="T37" fmla="*/ 553 h 589"/>
                <a:gd name="T38" fmla="*/ 213 w 1057"/>
                <a:gd name="T39" fmla="*/ 544 h 589"/>
                <a:gd name="T40" fmla="*/ 203 w 1057"/>
                <a:gd name="T41" fmla="*/ 527 h 589"/>
                <a:gd name="T42" fmla="*/ 189 w 1057"/>
                <a:gd name="T43" fmla="*/ 525 h 589"/>
                <a:gd name="T44" fmla="*/ 182 w 1057"/>
                <a:gd name="T45" fmla="*/ 508 h 589"/>
                <a:gd name="T46" fmla="*/ 180 w 1057"/>
                <a:gd name="T47" fmla="*/ 487 h 589"/>
                <a:gd name="T48" fmla="*/ 173 w 1057"/>
                <a:gd name="T49" fmla="*/ 475 h 589"/>
                <a:gd name="T50" fmla="*/ 163 w 1057"/>
                <a:gd name="T51" fmla="*/ 461 h 589"/>
                <a:gd name="T52" fmla="*/ 163 w 1057"/>
                <a:gd name="T53" fmla="*/ 444 h 589"/>
                <a:gd name="T54" fmla="*/ 161 w 1057"/>
                <a:gd name="T55" fmla="*/ 430 h 589"/>
                <a:gd name="T56" fmla="*/ 147 w 1057"/>
                <a:gd name="T57" fmla="*/ 414 h 589"/>
                <a:gd name="T58" fmla="*/ 139 w 1057"/>
                <a:gd name="T59" fmla="*/ 418 h 589"/>
                <a:gd name="T60" fmla="*/ 132 w 1057"/>
                <a:gd name="T61" fmla="*/ 428 h 589"/>
                <a:gd name="T62" fmla="*/ 118 w 1057"/>
                <a:gd name="T63" fmla="*/ 435 h 589"/>
                <a:gd name="T64" fmla="*/ 104 w 1057"/>
                <a:gd name="T65" fmla="*/ 428 h 589"/>
                <a:gd name="T66" fmla="*/ 95 w 1057"/>
                <a:gd name="T67" fmla="*/ 416 h 589"/>
                <a:gd name="T68" fmla="*/ 97 w 1057"/>
                <a:gd name="T69" fmla="*/ 402 h 589"/>
                <a:gd name="T70" fmla="*/ 102 w 1057"/>
                <a:gd name="T71" fmla="*/ 390 h 589"/>
                <a:gd name="T72" fmla="*/ 111 w 1057"/>
                <a:gd name="T73" fmla="*/ 381 h 589"/>
                <a:gd name="T74" fmla="*/ 106 w 1057"/>
                <a:gd name="T75" fmla="*/ 369 h 589"/>
                <a:gd name="T76" fmla="*/ 106 w 1057"/>
                <a:gd name="T77" fmla="*/ 352 h 589"/>
                <a:gd name="T78" fmla="*/ 113 w 1057"/>
                <a:gd name="T79" fmla="*/ 345 h 589"/>
                <a:gd name="T80" fmla="*/ 118 w 1057"/>
                <a:gd name="T81" fmla="*/ 331 h 589"/>
                <a:gd name="T82" fmla="*/ 123 w 1057"/>
                <a:gd name="T83" fmla="*/ 317 h 589"/>
                <a:gd name="T84" fmla="*/ 125 w 1057"/>
                <a:gd name="T85" fmla="*/ 310 h 589"/>
                <a:gd name="T86" fmla="*/ 130 w 1057"/>
                <a:gd name="T87" fmla="*/ 295 h 589"/>
                <a:gd name="T88" fmla="*/ 113 w 1057"/>
                <a:gd name="T89" fmla="*/ 293 h 589"/>
                <a:gd name="T90" fmla="*/ 104 w 1057"/>
                <a:gd name="T91" fmla="*/ 286 h 589"/>
                <a:gd name="T92" fmla="*/ 92 w 1057"/>
                <a:gd name="T93" fmla="*/ 284 h 589"/>
                <a:gd name="T94" fmla="*/ 83 w 1057"/>
                <a:gd name="T95" fmla="*/ 269 h 589"/>
                <a:gd name="T96" fmla="*/ 78 w 1057"/>
                <a:gd name="T97" fmla="*/ 253 h 589"/>
                <a:gd name="T98" fmla="*/ 59 w 1057"/>
                <a:gd name="T99" fmla="*/ 227 h 589"/>
                <a:gd name="T100" fmla="*/ 50 w 1057"/>
                <a:gd name="T101" fmla="*/ 213 h 589"/>
                <a:gd name="T102" fmla="*/ 19 w 1057"/>
                <a:gd name="T103" fmla="*/ 187 h 589"/>
                <a:gd name="T104" fmla="*/ 26 w 1057"/>
                <a:gd name="T105" fmla="*/ 182 h 589"/>
                <a:gd name="T106" fmla="*/ 24 w 1057"/>
                <a:gd name="T107" fmla="*/ 170 h 589"/>
                <a:gd name="T108" fmla="*/ 19 w 1057"/>
                <a:gd name="T109" fmla="*/ 149 h 589"/>
                <a:gd name="T110" fmla="*/ 7 w 1057"/>
                <a:gd name="T111" fmla="*/ 130 h 589"/>
                <a:gd name="T112" fmla="*/ 12 w 1057"/>
                <a:gd name="T113" fmla="*/ 28 h 589"/>
                <a:gd name="T114" fmla="*/ 244 w 1057"/>
                <a:gd name="T115" fmla="*/ 30 h 589"/>
                <a:gd name="T116" fmla="*/ 527 w 1057"/>
                <a:gd name="T117" fmla="*/ 61 h 589"/>
                <a:gd name="T118" fmla="*/ 795 w 1057"/>
                <a:gd name="T119" fmla="*/ 82 h 589"/>
                <a:gd name="T120" fmla="*/ 1057 w 1057"/>
                <a:gd name="T121" fmla="*/ 118 h 589"/>
                <a:gd name="T122" fmla="*/ 1045 w 1057"/>
                <a:gd name="T123" fmla="*/ 45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7" h="589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EBF54B14-9FD4-AB4D-8067-C255EFDF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788" y="2758506"/>
              <a:ext cx="1050101" cy="864338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8A2C08B5-1009-F443-8453-A7EC8D27C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475" y="1171072"/>
              <a:ext cx="1034748" cy="1086947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F6150FEF-8E31-3C46-B420-6ABA7989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366" y="2907424"/>
              <a:ext cx="1137611" cy="584926"/>
            </a:xfrm>
            <a:custGeom>
              <a:avLst/>
              <a:gdLst>
                <a:gd name="T0" fmla="*/ 672 w 741"/>
                <a:gd name="T1" fmla="*/ 372 h 381"/>
                <a:gd name="T2" fmla="*/ 580 w 741"/>
                <a:gd name="T3" fmla="*/ 377 h 381"/>
                <a:gd name="T4" fmla="*/ 485 w 741"/>
                <a:gd name="T5" fmla="*/ 379 h 381"/>
                <a:gd name="T6" fmla="*/ 393 w 741"/>
                <a:gd name="T7" fmla="*/ 381 h 381"/>
                <a:gd name="T8" fmla="*/ 301 w 741"/>
                <a:gd name="T9" fmla="*/ 381 h 381"/>
                <a:gd name="T10" fmla="*/ 208 w 741"/>
                <a:gd name="T11" fmla="*/ 381 h 381"/>
                <a:gd name="T12" fmla="*/ 116 w 741"/>
                <a:gd name="T13" fmla="*/ 381 h 381"/>
                <a:gd name="T14" fmla="*/ 24 w 741"/>
                <a:gd name="T15" fmla="*/ 381 h 381"/>
                <a:gd name="T16" fmla="*/ 0 w 741"/>
                <a:gd name="T17" fmla="*/ 346 h 381"/>
                <a:gd name="T18" fmla="*/ 3 w 741"/>
                <a:gd name="T19" fmla="*/ 298 h 381"/>
                <a:gd name="T20" fmla="*/ 3 w 741"/>
                <a:gd name="T21" fmla="*/ 253 h 381"/>
                <a:gd name="T22" fmla="*/ 3 w 741"/>
                <a:gd name="T23" fmla="*/ 206 h 381"/>
                <a:gd name="T24" fmla="*/ 3 w 741"/>
                <a:gd name="T25" fmla="*/ 159 h 381"/>
                <a:gd name="T26" fmla="*/ 5 w 741"/>
                <a:gd name="T27" fmla="*/ 114 h 381"/>
                <a:gd name="T28" fmla="*/ 5 w 741"/>
                <a:gd name="T29" fmla="*/ 66 h 381"/>
                <a:gd name="T30" fmla="*/ 5 w 741"/>
                <a:gd name="T31" fmla="*/ 22 h 381"/>
                <a:gd name="T32" fmla="*/ 66 w 741"/>
                <a:gd name="T33" fmla="*/ 10 h 381"/>
                <a:gd name="T34" fmla="*/ 147 w 741"/>
                <a:gd name="T35" fmla="*/ 10 h 381"/>
                <a:gd name="T36" fmla="*/ 230 w 741"/>
                <a:gd name="T37" fmla="*/ 10 h 381"/>
                <a:gd name="T38" fmla="*/ 310 w 741"/>
                <a:gd name="T39" fmla="*/ 10 h 381"/>
                <a:gd name="T40" fmla="*/ 391 w 741"/>
                <a:gd name="T41" fmla="*/ 10 h 381"/>
                <a:gd name="T42" fmla="*/ 473 w 741"/>
                <a:gd name="T43" fmla="*/ 7 h 381"/>
                <a:gd name="T44" fmla="*/ 554 w 741"/>
                <a:gd name="T45" fmla="*/ 5 h 381"/>
                <a:gd name="T46" fmla="*/ 634 w 741"/>
                <a:gd name="T47" fmla="*/ 3 h 381"/>
                <a:gd name="T48" fmla="*/ 663 w 741"/>
                <a:gd name="T49" fmla="*/ 7 h 381"/>
                <a:gd name="T50" fmla="*/ 667 w 741"/>
                <a:gd name="T51" fmla="*/ 10 h 381"/>
                <a:gd name="T52" fmla="*/ 670 w 741"/>
                <a:gd name="T53" fmla="*/ 12 h 381"/>
                <a:gd name="T54" fmla="*/ 677 w 741"/>
                <a:gd name="T55" fmla="*/ 17 h 381"/>
                <a:gd name="T56" fmla="*/ 686 w 741"/>
                <a:gd name="T57" fmla="*/ 12 h 381"/>
                <a:gd name="T58" fmla="*/ 691 w 741"/>
                <a:gd name="T59" fmla="*/ 14 h 381"/>
                <a:gd name="T60" fmla="*/ 698 w 741"/>
                <a:gd name="T61" fmla="*/ 19 h 381"/>
                <a:gd name="T62" fmla="*/ 698 w 741"/>
                <a:gd name="T63" fmla="*/ 26 h 381"/>
                <a:gd name="T64" fmla="*/ 700 w 741"/>
                <a:gd name="T65" fmla="*/ 31 h 381"/>
                <a:gd name="T66" fmla="*/ 691 w 741"/>
                <a:gd name="T67" fmla="*/ 31 h 381"/>
                <a:gd name="T68" fmla="*/ 689 w 741"/>
                <a:gd name="T69" fmla="*/ 38 h 381"/>
                <a:gd name="T70" fmla="*/ 681 w 741"/>
                <a:gd name="T71" fmla="*/ 45 h 381"/>
                <a:gd name="T72" fmla="*/ 681 w 741"/>
                <a:gd name="T73" fmla="*/ 52 h 381"/>
                <a:gd name="T74" fmla="*/ 677 w 741"/>
                <a:gd name="T75" fmla="*/ 57 h 381"/>
                <a:gd name="T76" fmla="*/ 684 w 741"/>
                <a:gd name="T77" fmla="*/ 62 h 381"/>
                <a:gd name="T78" fmla="*/ 689 w 741"/>
                <a:gd name="T79" fmla="*/ 69 h 381"/>
                <a:gd name="T80" fmla="*/ 696 w 741"/>
                <a:gd name="T81" fmla="*/ 74 h 381"/>
                <a:gd name="T82" fmla="*/ 700 w 741"/>
                <a:gd name="T83" fmla="*/ 88 h 381"/>
                <a:gd name="T84" fmla="*/ 707 w 741"/>
                <a:gd name="T85" fmla="*/ 95 h 381"/>
                <a:gd name="T86" fmla="*/ 717 w 741"/>
                <a:gd name="T87" fmla="*/ 100 h 381"/>
                <a:gd name="T88" fmla="*/ 724 w 741"/>
                <a:gd name="T89" fmla="*/ 100 h 381"/>
                <a:gd name="T90" fmla="*/ 726 w 741"/>
                <a:gd name="T91" fmla="*/ 102 h 381"/>
                <a:gd name="T92" fmla="*/ 726 w 741"/>
                <a:gd name="T93" fmla="*/ 104 h 381"/>
                <a:gd name="T94" fmla="*/ 729 w 741"/>
                <a:gd name="T95" fmla="*/ 107 h 381"/>
                <a:gd name="T96" fmla="*/ 731 w 741"/>
                <a:gd name="T97" fmla="*/ 164 h 381"/>
                <a:gd name="T98" fmla="*/ 734 w 741"/>
                <a:gd name="T99" fmla="*/ 227 h 381"/>
                <a:gd name="T100" fmla="*/ 736 w 741"/>
                <a:gd name="T101" fmla="*/ 289 h 381"/>
                <a:gd name="T102" fmla="*/ 741 w 741"/>
                <a:gd name="T103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1" h="38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770AC9A9-03E6-EB4A-A651-82DCC347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966" y="1080495"/>
              <a:ext cx="907324" cy="1387852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98315BB0-5E98-1E42-800C-A0EF305A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546" y="2218102"/>
              <a:ext cx="947241" cy="584926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id="{7C1CCA19-2DB0-AA48-B91D-BA1190AA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632" y="2681743"/>
              <a:ext cx="1088482" cy="810604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82BA9354-3C1F-9642-90AC-C5F4EFE984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5849" y="2162833"/>
              <a:ext cx="1347937" cy="1994270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0088F833-73F6-E445-9669-7731B0181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191" y="3358782"/>
              <a:ext cx="999438" cy="1159102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chemeClr val="bg2">
                <a:alpha val="13000"/>
              </a:schemeClr>
            </a:solidFill>
            <a:ln w="4763" cap="flat">
              <a:solidFill>
                <a:schemeClr val="bg1">
                  <a:lumMod val="95000"/>
                  <a:alpha val="46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4C649FD-EC47-E741-B7FA-8A3075F1EEC1}"/>
              </a:ext>
            </a:extLst>
          </p:cNvPr>
          <p:cNvSpPr/>
          <p:nvPr/>
        </p:nvSpPr>
        <p:spPr>
          <a:xfrm>
            <a:off x="10576" y="0"/>
            <a:ext cx="9856465" cy="7076660"/>
          </a:xfrm>
          <a:prstGeom prst="rect">
            <a:avLst/>
          </a:prstGeom>
          <a:gradFill>
            <a:gsLst>
              <a:gs pos="56000">
                <a:srgbClr val="000000">
                  <a:alpha val="90000"/>
                </a:srgbClr>
              </a:gs>
              <a:gs pos="26000">
                <a:schemeClr val="tx1">
                  <a:alpha val="64000"/>
                </a:schemeClr>
              </a:gs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7DE563A-32B4-4498-AC7C-74195CC75AC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68" y="499999"/>
            <a:ext cx="2151026" cy="1942377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9C0EA7B-3342-4523-A02B-46BF8384F4D3}"/>
              </a:ext>
            </a:extLst>
          </p:cNvPr>
          <p:cNvSpPr txBox="1"/>
          <p:nvPr/>
        </p:nvSpPr>
        <p:spPr>
          <a:xfrm>
            <a:off x="1528558" y="2541056"/>
            <a:ext cx="282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FRESH &amp; POWERFUL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F4E6E3D-4290-428E-A011-12CDFF15754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07" y="4440877"/>
            <a:ext cx="1151163" cy="111759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C59F1AA-5E41-4F8C-9234-B30B677F9947}"/>
              </a:ext>
            </a:extLst>
          </p:cNvPr>
          <p:cNvSpPr txBox="1"/>
          <p:nvPr/>
        </p:nvSpPr>
        <p:spPr>
          <a:xfrm>
            <a:off x="2093554" y="4197270"/>
            <a:ext cx="322897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E95E6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 Laugesen</a:t>
            </a:r>
            <a:r>
              <a:rPr lang="en-US" sz="1800" dirty="0">
                <a:solidFill>
                  <a:srgbClr val="E95E6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solidFill>
                  <a:srgbClr val="E95E6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 President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(+1) 949 228 5772</a:t>
            </a:r>
            <a:r>
              <a:rPr lang="en-US" sz="1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ThomasL@foodback.com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E44712FB-483F-4B02-A1BF-6B5110911EA3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500" y="5613042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AE3BFA6-E403-4711-B30F-33959CFC3ED5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587" y="5613042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28D445D-C577-43D4-B20B-32C5722F24AC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435" y="561466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38B4F9D-CD9F-429C-A676-E5A41FA83CA9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741" y="5614669"/>
            <a:ext cx="333375" cy="333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030D54D9-9DAE-4AA0-8820-026292787D00}"/>
              </a:ext>
            </a:extLst>
          </p:cNvPr>
          <p:cNvGrpSpPr/>
          <p:nvPr/>
        </p:nvGrpSpPr>
        <p:grpSpPr>
          <a:xfrm>
            <a:off x="3837314" y="5641577"/>
            <a:ext cx="342900" cy="315992"/>
            <a:chOff x="2992086" y="-2278743"/>
            <a:chExt cx="636485" cy="636485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15D2E6F-2509-498E-A6B6-769D911B8BCF}"/>
                </a:ext>
              </a:extLst>
            </p:cNvPr>
            <p:cNvSpPr/>
            <p:nvPr/>
          </p:nvSpPr>
          <p:spPr>
            <a:xfrm>
              <a:off x="2992086" y="-2278743"/>
              <a:ext cx="636485" cy="636485"/>
            </a:xfrm>
            <a:prstGeom prst="ellipse">
              <a:avLst/>
            </a:prstGeom>
            <a:gradFill>
              <a:gsLst>
                <a:gs pos="0">
                  <a:srgbClr val="E16E78"/>
                </a:gs>
                <a:gs pos="100000">
                  <a:srgbClr val="E8909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1" name="Picture 15">
              <a:extLst>
                <a:ext uri="{FF2B5EF4-FFF2-40B4-BE49-F238E27FC236}">
                  <a16:creationId xmlns:a16="http://schemas.microsoft.com/office/drawing/2014/main" id="{69C84CC8-8DED-494D-B927-37B2565B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3107371" y="-2163458"/>
              <a:ext cx="405914" cy="405914"/>
            </a:xfrm>
            <a:prstGeom prst="rect">
              <a:avLst/>
            </a:prstGeom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E3B9021-1224-4897-874A-4C20A835F4B7}"/>
              </a:ext>
            </a:extLst>
          </p:cNvPr>
          <p:cNvSpPr txBox="1"/>
          <p:nvPr/>
        </p:nvSpPr>
        <p:spPr>
          <a:xfrm>
            <a:off x="156987" y="2811026"/>
            <a:ext cx="551720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Customer Insights</a:t>
            </a:r>
          </a:p>
        </p:txBody>
      </p:sp>
      <p:pic>
        <p:nvPicPr>
          <p:cNvPr id="103" name="Picture 20" descr="Circle USA American flag, isolated on black background, vector  illustration. - Buy this stock vector and explore similar vectors at Adobe  Stock | Adobe Stock">
            <a:extLst>
              <a:ext uri="{FF2B5EF4-FFF2-40B4-BE49-F238E27FC236}">
                <a16:creationId xmlns:a16="http://schemas.microsoft.com/office/drawing/2014/main" id="{D6A852F3-6987-4494-8967-333B55FB1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2323" y="5570340"/>
            <a:ext cx="438936" cy="4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7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273240-6E06-FC4F-9D16-A8A8C9EC7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92" y="-106018"/>
            <a:ext cx="11807708" cy="7076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9BB2-48F2-B340-80AA-7CF36D027436}"/>
              </a:ext>
            </a:extLst>
          </p:cNvPr>
          <p:cNvSpPr/>
          <p:nvPr/>
        </p:nvSpPr>
        <p:spPr>
          <a:xfrm>
            <a:off x="0" y="-106017"/>
            <a:ext cx="10283810" cy="7076660"/>
          </a:xfrm>
          <a:prstGeom prst="rect">
            <a:avLst/>
          </a:prstGeom>
          <a:gradFill>
            <a:gsLst>
              <a:gs pos="56000">
                <a:srgbClr val="000000">
                  <a:alpha val="98000"/>
                </a:srgbClr>
              </a:gs>
              <a:gs pos="24000">
                <a:schemeClr val="tx1">
                  <a:alpha val="41000"/>
                </a:schemeClr>
              </a:gs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86770-42C1-46DD-903E-30370BBDD439}"/>
              </a:ext>
            </a:extLst>
          </p:cNvPr>
          <p:cNvSpPr txBox="1"/>
          <p:nvPr/>
        </p:nvSpPr>
        <p:spPr>
          <a:xfrm>
            <a:off x="717880" y="1357014"/>
            <a:ext cx="7250463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WE’RE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EA5E6D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TO HELP BRAVE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EA5E6D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F&amp;B BUSINESSES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EA5E6D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‘</a:t>
            </a:r>
            <a:r>
              <a:rPr lang="nb-NO" sz="4800" b="1" dirty="0">
                <a:solidFill>
                  <a:srgbClr val="EA5E6D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EA5E6D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TAY IN THE FIGHT’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98F6-7810-45A9-9829-8DB66E844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448" y="321604"/>
            <a:ext cx="978872" cy="8802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4F3C1-14AE-4202-B0FD-86838C53E100}"/>
              </a:ext>
            </a:extLst>
          </p:cNvPr>
          <p:cNvSpPr txBox="1"/>
          <p:nvPr/>
        </p:nvSpPr>
        <p:spPr>
          <a:xfrm>
            <a:off x="717880" y="4994825"/>
            <a:ext cx="672244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In strange times,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00" b="1" dirty="0">
              <a:solidFill>
                <a:prstClr val="white"/>
              </a:solidFill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>
                <a:solidFill>
                  <a:prstClr val="white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Engage and connect more</a:t>
            </a:r>
            <a:endParaRPr lang="nb-NO" sz="1100" b="1" dirty="0">
              <a:solidFill>
                <a:prstClr val="white"/>
              </a:solidFill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CACC4-35B1-4897-9D41-5BDDE5B77D24}"/>
              </a:ext>
            </a:extLst>
          </p:cNvPr>
          <p:cNvSpPr txBox="1"/>
          <p:nvPr/>
        </p:nvSpPr>
        <p:spPr>
          <a:xfrm>
            <a:off x="717880" y="6045847"/>
            <a:ext cx="672244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>
                <a:solidFill>
                  <a:prstClr val="white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Easily know more, quicker</a:t>
            </a:r>
            <a:endParaRPr lang="nb-NO" sz="1100" b="1" dirty="0">
              <a:solidFill>
                <a:prstClr val="white"/>
              </a:solidFill>
              <a:latin typeface="Robo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19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8A9282B-1F34-49E5-8CFA-D19A7BC33C18}"/>
              </a:ext>
            </a:extLst>
          </p:cNvPr>
          <p:cNvSpPr/>
          <p:nvPr/>
        </p:nvSpPr>
        <p:spPr>
          <a:xfrm>
            <a:off x="0" y="5703483"/>
            <a:ext cx="12192000" cy="1154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09599" y="401896"/>
            <a:ext cx="3793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solidFill>
                  <a:srgbClr val="E85E6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Data / Feedback Collection</a:t>
            </a:r>
          </a:p>
          <a:p>
            <a:r>
              <a:rPr lang="nb-NO" sz="2400" b="1" dirty="0">
                <a:latin typeface="Roboto" panose="02000000000000000000" pitchFamily="2" charset="0"/>
                <a:ea typeface="Roboto" panose="02000000000000000000" pitchFamily="2" charset="0"/>
              </a:rPr>
              <a:t>Perfectly Timed - Always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180" y="161240"/>
            <a:ext cx="1360638" cy="1189198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76EDA88-8E38-426E-A8BC-BC95A8062C5A}"/>
              </a:ext>
            </a:extLst>
          </p:cNvPr>
          <p:cNvCxnSpPr>
            <a:cxnSpLocks/>
          </p:cNvCxnSpPr>
          <p:nvPr/>
        </p:nvCxnSpPr>
        <p:spPr>
          <a:xfrm>
            <a:off x="6381699" y="3736887"/>
            <a:ext cx="0" cy="507790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344418-AD9D-4971-AA33-E303C2CF5113}"/>
              </a:ext>
            </a:extLst>
          </p:cNvPr>
          <p:cNvSpPr txBox="1"/>
          <p:nvPr/>
        </p:nvSpPr>
        <p:spPr>
          <a:xfrm>
            <a:off x="718991" y="1661984"/>
            <a:ext cx="3344503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Service</a:t>
            </a:r>
          </a:p>
          <a:p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our optional unique Bill Folder to capture quick and fresh feedback while handing out the bill. This method has a </a:t>
            </a:r>
            <a:r>
              <a:rPr lang="nb-NO" sz="1600" dirty="0">
                <a:solidFill>
                  <a:srgbClr val="FF0000"/>
                </a:solidFill>
              </a:rPr>
              <a:t>response rate of 90%</a:t>
            </a:r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nb-NO" sz="16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A75605-24C9-4903-8F42-F6C904B4DC33}"/>
              </a:ext>
            </a:extLst>
          </p:cNvPr>
          <p:cNvCxnSpPr>
            <a:cxnSpLocks/>
          </p:cNvCxnSpPr>
          <p:nvPr/>
        </p:nvCxnSpPr>
        <p:spPr>
          <a:xfrm>
            <a:off x="4221191" y="1574552"/>
            <a:ext cx="49422" cy="508024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close up of electronics&#10;&#10;Description automatically generated">
            <a:extLst>
              <a:ext uri="{FF2B5EF4-FFF2-40B4-BE49-F238E27FC236}">
                <a16:creationId xmlns:a16="http://schemas.microsoft.com/office/drawing/2014/main" id="{F711F727-32E8-4675-9B4B-4E6C9A0CB5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26" y="3429000"/>
            <a:ext cx="2258254" cy="1861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5F2F5-8F91-4E96-8872-DD997C828D9F}"/>
              </a:ext>
            </a:extLst>
          </p:cNvPr>
          <p:cNvSpPr txBox="1"/>
          <p:nvPr/>
        </p:nvSpPr>
        <p:spPr>
          <a:xfrm>
            <a:off x="718991" y="5963089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SUITED FOR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554007-0F51-4658-8D26-2F32513C443F}"/>
              </a:ext>
            </a:extLst>
          </p:cNvPr>
          <p:cNvSpPr/>
          <p:nvPr/>
        </p:nvSpPr>
        <p:spPr>
          <a:xfrm>
            <a:off x="795192" y="6292186"/>
            <a:ext cx="252000" cy="25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phic 8" descr="Restaurant">
            <a:extLst>
              <a:ext uri="{FF2B5EF4-FFF2-40B4-BE49-F238E27FC236}">
                <a16:creationId xmlns:a16="http://schemas.microsoft.com/office/drawing/2014/main" id="{0CECC66E-4492-4616-AC14-F5FB77B735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935" y="6340936"/>
            <a:ext cx="144000" cy="144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A65B17-3061-4194-9319-FF7064568B9E}"/>
              </a:ext>
            </a:extLst>
          </p:cNvPr>
          <p:cNvSpPr txBox="1"/>
          <p:nvPr/>
        </p:nvSpPr>
        <p:spPr>
          <a:xfrm>
            <a:off x="1049870" y="6305266"/>
            <a:ext cx="1320802" cy="230832"/>
          </a:xfrm>
          <a:prstGeom prst="rect">
            <a:avLst/>
          </a:prstGeom>
          <a:noFill/>
        </p:spPr>
        <p:txBody>
          <a:bodyPr wrap="none" lIns="72000" rtlCol="0">
            <a:spAutoFit/>
          </a:bodyPr>
          <a:lstStyle/>
          <a:p>
            <a:r>
              <a:rPr lang="nb-NO" sz="900">
                <a:solidFill>
                  <a:schemeClr val="tx1">
                    <a:lumMod val="75000"/>
                    <a:lumOff val="25000"/>
                  </a:schemeClr>
                </a:solidFill>
              </a:rPr>
              <a:t>Fine Dine / </a:t>
            </a:r>
            <a:r>
              <a:rPr lang="nb-NO" sz="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Table</a:t>
            </a:r>
            <a:r>
              <a:rPr lang="nb-NO" sz="900">
                <a:solidFill>
                  <a:schemeClr val="tx1">
                    <a:lumMod val="75000"/>
                    <a:lumOff val="25000"/>
                  </a:schemeClr>
                </a:solidFill>
              </a:rPr>
              <a:t> Service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E43B74-53BA-4525-AFD7-8F9BF5047845}"/>
              </a:ext>
            </a:extLst>
          </p:cNvPr>
          <p:cNvGrpSpPr/>
          <p:nvPr/>
        </p:nvGrpSpPr>
        <p:grpSpPr>
          <a:xfrm>
            <a:off x="4518874" y="1664084"/>
            <a:ext cx="7236561" cy="4890377"/>
            <a:chOff x="4518874" y="1664084"/>
            <a:chExt cx="7236561" cy="48903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267C24-FEE7-4C96-8E21-2B4E649E8277}"/>
                </a:ext>
              </a:extLst>
            </p:cNvPr>
            <p:cNvSpPr txBox="1"/>
            <p:nvPr/>
          </p:nvSpPr>
          <p:spPr>
            <a:xfrm>
              <a:off x="4533451" y="1664084"/>
              <a:ext cx="68140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F&amp;B – Anywhere</a:t>
              </a:r>
            </a:p>
            <a:p>
              <a:r>
                <a:rPr lang="nb-N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Regardless of where you serve, we get the attention of your customers at just the right time. It’s all done in under a minute!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5B61B0C-25E0-4752-BA89-6DE213795DB4}"/>
                </a:ext>
              </a:extLst>
            </p:cNvPr>
            <p:cNvGrpSpPr/>
            <p:nvPr/>
          </p:nvGrpSpPr>
          <p:grpSpPr>
            <a:xfrm>
              <a:off x="8660309" y="3220676"/>
              <a:ext cx="946618" cy="1861683"/>
              <a:chOff x="465161" y="2499034"/>
              <a:chExt cx="2158765" cy="424557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B758C8B-F818-47C8-BA8D-E6793F20B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9584" y="2663262"/>
                <a:ext cx="1809916" cy="3917115"/>
              </a:xfrm>
              <a:prstGeom prst="rect">
                <a:avLst/>
              </a:prstGeom>
            </p:spPr>
          </p:pic>
          <p:pic>
            <p:nvPicPr>
              <p:cNvPr id="58" name="Picture 57" descr="A close up of a computer&#10;&#10;Description automatically generated">
                <a:extLst>
                  <a:ext uri="{FF2B5EF4-FFF2-40B4-BE49-F238E27FC236}">
                    <a16:creationId xmlns:a16="http://schemas.microsoft.com/office/drawing/2014/main" id="{702AED2E-8B8D-4AE7-BFCD-0087DF6CF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161" y="2499034"/>
                <a:ext cx="2158765" cy="4245572"/>
              </a:xfrm>
              <a:prstGeom prst="rect">
                <a:avLst/>
              </a:prstGeom>
            </p:spPr>
          </p:pic>
        </p:grp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B2477282-4412-4776-A009-3F2F2B6A1C8F}"/>
                </a:ext>
              </a:extLst>
            </p:cNvPr>
            <p:cNvSpPr/>
            <p:nvPr/>
          </p:nvSpPr>
          <p:spPr>
            <a:xfrm>
              <a:off x="7849444" y="2936406"/>
              <a:ext cx="301366" cy="2436036"/>
            </a:xfrm>
            <a:prstGeom prst="rightBrace">
              <a:avLst>
                <a:gd name="adj1" fmla="val 49550"/>
                <a:gd name="adj2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A86F93-3700-4727-A781-91B0498268A6}"/>
                </a:ext>
              </a:extLst>
            </p:cNvPr>
            <p:cNvSpPr txBox="1"/>
            <p:nvPr/>
          </p:nvSpPr>
          <p:spPr>
            <a:xfrm>
              <a:off x="4518874" y="5958064"/>
              <a:ext cx="928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SUITED FOR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BCBF72F-4118-4AC8-AC2F-AB8B5003E035}"/>
                </a:ext>
              </a:extLst>
            </p:cNvPr>
            <p:cNvSpPr/>
            <p:nvPr/>
          </p:nvSpPr>
          <p:spPr>
            <a:xfrm>
              <a:off x="5722835" y="6287161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2" name="Graphic 31" descr="Food Delivery">
              <a:extLst>
                <a:ext uri="{FF2B5EF4-FFF2-40B4-BE49-F238E27FC236}">
                  <a16:creationId xmlns:a16="http://schemas.microsoft.com/office/drawing/2014/main" id="{BAFA3A08-8F10-476E-B094-0341A0F81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767354" y="6327614"/>
              <a:ext cx="174908" cy="1749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9B8036-DE80-4573-84FD-CDD78F92053A}"/>
                </a:ext>
              </a:extLst>
            </p:cNvPr>
            <p:cNvSpPr txBox="1"/>
            <p:nvPr/>
          </p:nvSpPr>
          <p:spPr>
            <a:xfrm>
              <a:off x="5977513" y="6300241"/>
              <a:ext cx="668379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Take</a:t>
              </a:r>
              <a:r>
                <a:rPr lang="nb-NO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nb-NO" sz="9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Away</a:t>
              </a:r>
              <a:endParaRPr lang="nb-NO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7327EA5-8475-4B3B-A0C8-1D65E05C650D}"/>
                </a:ext>
              </a:extLst>
            </p:cNvPr>
            <p:cNvSpPr/>
            <p:nvPr/>
          </p:nvSpPr>
          <p:spPr>
            <a:xfrm>
              <a:off x="6758319" y="6287161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5" name="Graphic 34" descr="Building">
              <a:extLst>
                <a:ext uri="{FF2B5EF4-FFF2-40B4-BE49-F238E27FC236}">
                  <a16:creationId xmlns:a16="http://schemas.microsoft.com/office/drawing/2014/main" id="{59503AA1-6503-492B-B45C-6D1E64527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811969" y="6340503"/>
              <a:ext cx="144000" cy="144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EBD592-BA10-4F87-8C47-C4B42272D1B5}"/>
                </a:ext>
              </a:extLst>
            </p:cNvPr>
            <p:cNvSpPr txBox="1"/>
            <p:nvPr/>
          </p:nvSpPr>
          <p:spPr>
            <a:xfrm>
              <a:off x="7012997" y="6300241"/>
              <a:ext cx="601053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Canteens</a:t>
              </a:r>
              <a:endParaRPr lang="nb-NO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654F4A2-2592-492C-A0AF-683E0E1963D5}"/>
                </a:ext>
              </a:extLst>
            </p:cNvPr>
            <p:cNvSpPr/>
            <p:nvPr/>
          </p:nvSpPr>
          <p:spPr>
            <a:xfrm>
              <a:off x="7717031" y="6291753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8" name="Graphic 37" descr="Table and chairs">
              <a:extLst>
                <a:ext uri="{FF2B5EF4-FFF2-40B4-BE49-F238E27FC236}">
                  <a16:creationId xmlns:a16="http://schemas.microsoft.com/office/drawing/2014/main" id="{3C83ACD1-FCF4-432B-BCCA-01639014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760763" y="6327614"/>
              <a:ext cx="172076" cy="17207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6EF10C-A8D3-4E87-AA5B-029EB0DBE0B9}"/>
                </a:ext>
              </a:extLst>
            </p:cNvPr>
            <p:cNvSpPr txBox="1"/>
            <p:nvPr/>
          </p:nvSpPr>
          <p:spPr>
            <a:xfrm>
              <a:off x="7971709" y="6304833"/>
              <a:ext cx="732499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Food Courts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535AEB7-0814-467E-897F-E51A633746BA}"/>
                </a:ext>
              </a:extLst>
            </p:cNvPr>
            <p:cNvSpPr/>
            <p:nvPr/>
          </p:nvSpPr>
          <p:spPr>
            <a:xfrm>
              <a:off x="8793092" y="6302461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1" name="Graphic 40" descr="Croissant">
              <a:extLst>
                <a:ext uri="{FF2B5EF4-FFF2-40B4-BE49-F238E27FC236}">
                  <a16:creationId xmlns:a16="http://schemas.microsoft.com/office/drawing/2014/main" id="{4C7A66E3-AEDF-4E42-AFC9-3F7DAA896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8837163" y="6340503"/>
              <a:ext cx="165477" cy="16547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B0AE8A-6FE1-4806-9E60-7D263511A374}"/>
                </a:ext>
              </a:extLst>
            </p:cNvPr>
            <p:cNvSpPr txBox="1"/>
            <p:nvPr/>
          </p:nvSpPr>
          <p:spPr>
            <a:xfrm>
              <a:off x="9047770" y="6315541"/>
              <a:ext cx="605862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Breakfast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C10B1ED-B8A1-4BDC-BF7D-1452A50E6E2B}"/>
                </a:ext>
              </a:extLst>
            </p:cNvPr>
            <p:cNvSpPr/>
            <p:nvPr/>
          </p:nvSpPr>
          <p:spPr>
            <a:xfrm>
              <a:off x="9746068" y="6302461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4" name="Graphic 43" descr="Coffee">
              <a:extLst>
                <a:ext uri="{FF2B5EF4-FFF2-40B4-BE49-F238E27FC236}">
                  <a16:creationId xmlns:a16="http://schemas.microsoft.com/office/drawing/2014/main" id="{50BA4C57-1E08-48DD-877B-B7546727B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9801139" y="6340503"/>
              <a:ext cx="170239" cy="1702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9EDF6A-5505-4B6D-A355-54FE9AF2D8AA}"/>
                </a:ext>
              </a:extLst>
            </p:cNvPr>
            <p:cNvSpPr txBox="1"/>
            <p:nvPr/>
          </p:nvSpPr>
          <p:spPr>
            <a:xfrm>
              <a:off x="10000746" y="6315541"/>
              <a:ext cx="674791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Diner/Café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42922DC-ECB7-4181-9313-28256C4EB8C9}"/>
                </a:ext>
              </a:extLst>
            </p:cNvPr>
            <p:cNvSpPr/>
            <p:nvPr/>
          </p:nvSpPr>
          <p:spPr>
            <a:xfrm>
              <a:off x="10856423" y="6294215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7" name="Graphic 46" descr="Fork and knife">
              <a:extLst>
                <a:ext uri="{FF2B5EF4-FFF2-40B4-BE49-F238E27FC236}">
                  <a16:creationId xmlns:a16="http://schemas.microsoft.com/office/drawing/2014/main" id="{DA19A8BC-93C1-4672-8E3E-8FE10DC6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10909135" y="6344902"/>
              <a:ext cx="154788" cy="1547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C33FA5-99E2-437C-9654-7D4038A8A33E}"/>
                </a:ext>
              </a:extLst>
            </p:cNvPr>
            <p:cNvSpPr txBox="1"/>
            <p:nvPr/>
          </p:nvSpPr>
          <p:spPr>
            <a:xfrm>
              <a:off x="11111101" y="6307295"/>
              <a:ext cx="644334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Anywhere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1F134F-0AF1-4789-9CB3-A4AE041173DA}"/>
                </a:ext>
              </a:extLst>
            </p:cNvPr>
            <p:cNvGrpSpPr/>
            <p:nvPr/>
          </p:nvGrpSpPr>
          <p:grpSpPr>
            <a:xfrm>
              <a:off x="4639594" y="2936405"/>
              <a:ext cx="661851" cy="661851"/>
              <a:chOff x="4639594" y="3088805"/>
              <a:chExt cx="661851" cy="66185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02DBD21-DD82-43F5-A88F-DCA4142C33BF}"/>
                  </a:ext>
                </a:extLst>
              </p:cNvPr>
              <p:cNvSpPr/>
              <p:nvPr/>
            </p:nvSpPr>
            <p:spPr>
              <a:xfrm>
                <a:off x="4639594" y="3088805"/>
                <a:ext cx="661851" cy="661851"/>
              </a:xfrm>
              <a:prstGeom prst="ellipse">
                <a:avLst/>
              </a:prstGeom>
              <a:solidFill>
                <a:srgbClr val="E8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pic>
            <p:nvPicPr>
              <p:cNvPr id="11" name="Graphic 10" descr="Qr Code">
                <a:extLst>
                  <a:ext uri="{FF2B5EF4-FFF2-40B4-BE49-F238E27FC236}">
                    <a16:creationId xmlns:a16="http://schemas.microsoft.com/office/drawing/2014/main" id="{A6B63929-5167-4092-A72E-FD1481A9C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4765818" y="3215030"/>
                <a:ext cx="409401" cy="409401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AF722D-D5B8-4AFF-BBC0-A9110DD6174B}"/>
                </a:ext>
              </a:extLst>
            </p:cNvPr>
            <p:cNvGrpSpPr/>
            <p:nvPr/>
          </p:nvGrpSpPr>
          <p:grpSpPr>
            <a:xfrm>
              <a:off x="4639594" y="3823498"/>
              <a:ext cx="661851" cy="661851"/>
              <a:chOff x="4639594" y="3863579"/>
              <a:chExt cx="661851" cy="66185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DED8BB-3573-4781-9A8C-9C98F59516DF}"/>
                  </a:ext>
                </a:extLst>
              </p:cNvPr>
              <p:cNvSpPr/>
              <p:nvPr/>
            </p:nvSpPr>
            <p:spPr>
              <a:xfrm>
                <a:off x="4639594" y="3863579"/>
                <a:ext cx="661851" cy="661851"/>
              </a:xfrm>
              <a:prstGeom prst="ellipse">
                <a:avLst/>
              </a:prstGeom>
              <a:solidFill>
                <a:srgbClr val="E8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4BCC7764-A51C-42E9-9CA2-C2CBEC933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4779843" y="4009864"/>
                <a:ext cx="381352" cy="381352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6C8403-0766-4EBF-84BC-E28940E362AD}"/>
                </a:ext>
              </a:extLst>
            </p:cNvPr>
            <p:cNvGrpSpPr/>
            <p:nvPr/>
          </p:nvGrpSpPr>
          <p:grpSpPr>
            <a:xfrm>
              <a:off x="4635649" y="4710590"/>
              <a:ext cx="661851" cy="661851"/>
              <a:chOff x="4645133" y="4638353"/>
              <a:chExt cx="661851" cy="6618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0F89D07-C1A0-4C71-A4C4-3AF2BB02540E}"/>
                  </a:ext>
                </a:extLst>
              </p:cNvPr>
              <p:cNvSpPr/>
              <p:nvPr/>
            </p:nvSpPr>
            <p:spPr>
              <a:xfrm>
                <a:off x="4645133" y="4638353"/>
                <a:ext cx="661851" cy="661851"/>
              </a:xfrm>
              <a:prstGeom prst="ellipse">
                <a:avLst/>
              </a:prstGeom>
              <a:solidFill>
                <a:srgbClr val="E85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pic>
            <p:nvPicPr>
              <p:cNvPr id="51" name="Graphic 50" descr="Cloud">
                <a:extLst>
                  <a:ext uri="{FF2B5EF4-FFF2-40B4-BE49-F238E27FC236}">
                    <a16:creationId xmlns:a16="http://schemas.microsoft.com/office/drawing/2014/main" id="{688D7DBA-BB75-4796-BEF8-E40C363AF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4743833" y="4726519"/>
                <a:ext cx="485632" cy="485632"/>
              </a:xfrm>
              <a:prstGeom prst="rect">
                <a:avLst/>
              </a:prstGeom>
            </p:spPr>
          </p:pic>
          <p:pic>
            <p:nvPicPr>
              <p:cNvPr id="54" name="Graphic 53" descr="Single gear">
                <a:extLst>
                  <a:ext uri="{FF2B5EF4-FFF2-40B4-BE49-F238E27FC236}">
                    <a16:creationId xmlns:a16="http://schemas.microsoft.com/office/drawing/2014/main" id="{CEBD15EF-722A-43CA-883E-0BF6F7A94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4889115" y="4894414"/>
                <a:ext cx="169514" cy="16951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3D8079-2A97-4B99-A777-BE20FEA79FB0}"/>
                </a:ext>
              </a:extLst>
            </p:cNvPr>
            <p:cNvSpPr txBox="1"/>
            <p:nvPr/>
          </p:nvSpPr>
          <p:spPr>
            <a:xfrm>
              <a:off x="5377929" y="2955522"/>
              <a:ext cx="2365035" cy="6155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nb-NO" sz="1200" b="1"/>
                <a:t>QR Codes</a:t>
              </a:r>
            </a:p>
            <a:p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tables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receipts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packaging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Anywhere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you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serve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your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food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  <a:endParaRPr lang="nb-NO" sz="105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699FD2-BF3D-4A9A-9314-6D23927ED5A2}"/>
                </a:ext>
              </a:extLst>
            </p:cNvPr>
            <p:cNvSpPr txBox="1"/>
            <p:nvPr/>
          </p:nvSpPr>
          <p:spPr>
            <a:xfrm>
              <a:off x="5376290" y="3842446"/>
              <a:ext cx="23650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 err="1"/>
                <a:t>Near</a:t>
              </a:r>
              <a:r>
                <a:rPr lang="nb-NO" sz="1200" b="1"/>
                <a:t> Field </a:t>
              </a:r>
              <a:r>
                <a:rPr lang="nb-NO" sz="1200" b="1" err="1"/>
                <a:t>Communication</a:t>
              </a:r>
              <a:endParaRPr lang="nb-NO" sz="1200" b="1"/>
            </a:p>
            <a:p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Enable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customers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to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simply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tap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their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phone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give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feedback.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E29892-012D-4400-A801-4E2EE62E48BF}"/>
                </a:ext>
              </a:extLst>
            </p:cNvPr>
            <p:cNvSpPr txBox="1"/>
            <p:nvPr/>
          </p:nvSpPr>
          <p:spPr>
            <a:xfrm>
              <a:off x="5373984" y="4738863"/>
              <a:ext cx="23650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/>
                <a:t>Foodback API</a:t>
              </a:r>
            </a:p>
            <a:p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for full </a:t>
              </a:r>
              <a:r>
                <a:rPr lang="nb-NO" sz="105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flexibility</a:t>
              </a:r>
              <a:r>
                <a:rPr lang="nb-NO" sz="105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Feedback via SMS, push, web, apps ++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A6C3F1-129D-4797-9B1F-50006EF72441}"/>
                </a:ext>
              </a:extLst>
            </p:cNvPr>
            <p:cNvSpPr txBox="1"/>
            <p:nvPr/>
          </p:nvSpPr>
          <p:spPr>
            <a:xfrm>
              <a:off x="9796074" y="3607276"/>
              <a:ext cx="1804053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nb-NO" sz="1200" b="1" err="1">
                  <a:solidFill>
                    <a:srgbClr val="E85E6C"/>
                  </a:solidFill>
                </a:rPr>
                <a:t>Regardless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of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how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you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get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your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customers</a:t>
              </a:r>
              <a:r>
                <a:rPr lang="nb-NO" sz="1200" b="1">
                  <a:solidFill>
                    <a:srgbClr val="E85E6C"/>
                  </a:solidFill>
                </a:rPr>
                <a:t>' </a:t>
              </a:r>
              <a:r>
                <a:rPr lang="nb-NO" sz="1200" b="1" err="1">
                  <a:solidFill>
                    <a:srgbClr val="E85E6C"/>
                  </a:solidFill>
                </a:rPr>
                <a:t>attention</a:t>
              </a:r>
              <a:r>
                <a:rPr lang="nb-NO" sz="1200" b="1">
                  <a:solidFill>
                    <a:srgbClr val="E85E6C"/>
                  </a:solidFill>
                </a:rPr>
                <a:t>, </a:t>
              </a:r>
              <a:r>
                <a:rPr lang="nb-NO" sz="1200" b="1" err="1">
                  <a:solidFill>
                    <a:srgbClr val="E85E6C"/>
                  </a:solidFill>
                </a:rPr>
                <a:t>they</a:t>
              </a:r>
              <a:r>
                <a:rPr lang="nb-NO" sz="1200" b="1">
                  <a:solidFill>
                    <a:srgbClr val="E85E6C"/>
                  </a:solidFill>
                </a:rPr>
                <a:t> all </a:t>
              </a:r>
              <a:r>
                <a:rPr lang="nb-NO" sz="1200" b="1" err="1">
                  <a:solidFill>
                    <a:srgbClr val="E85E6C"/>
                  </a:solidFill>
                </a:rPr>
                <a:t>receive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the</a:t>
              </a:r>
              <a:r>
                <a:rPr lang="nb-NO" sz="1200" b="1">
                  <a:solidFill>
                    <a:srgbClr val="E85E6C"/>
                  </a:solidFill>
                </a:rPr>
                <a:t> same </a:t>
              </a:r>
              <a:r>
                <a:rPr lang="nb-NO" sz="1200" b="1" err="1">
                  <a:solidFill>
                    <a:srgbClr val="E85E6C"/>
                  </a:solidFill>
                </a:rPr>
                <a:t>quick</a:t>
              </a:r>
              <a:r>
                <a:rPr lang="nb-NO" sz="1200" b="1">
                  <a:solidFill>
                    <a:srgbClr val="E85E6C"/>
                  </a:solidFill>
                </a:rPr>
                <a:t> and </a:t>
              </a:r>
              <a:r>
                <a:rPr lang="nb-NO" sz="1200" b="1" err="1">
                  <a:solidFill>
                    <a:srgbClr val="E85E6C"/>
                  </a:solidFill>
                </a:rPr>
                <a:t>user</a:t>
              </a:r>
              <a:r>
                <a:rPr lang="nb-NO" sz="1200" b="1">
                  <a:solidFill>
                    <a:srgbClr val="E85E6C"/>
                  </a:solidFill>
                </a:rPr>
                <a:t> </a:t>
              </a:r>
              <a:r>
                <a:rPr lang="nb-NO" sz="1200" b="1" err="1">
                  <a:solidFill>
                    <a:srgbClr val="E85E6C"/>
                  </a:solidFill>
                </a:rPr>
                <a:t>friendly</a:t>
              </a:r>
              <a:r>
                <a:rPr lang="nb-NO" sz="1200" b="1">
                  <a:solidFill>
                    <a:srgbClr val="E85E6C"/>
                  </a:solidFill>
                </a:rPr>
                <a:t> feedback </a:t>
              </a:r>
              <a:r>
                <a:rPr lang="nb-NO" sz="1200" b="1" err="1">
                  <a:solidFill>
                    <a:srgbClr val="E85E6C"/>
                  </a:solidFill>
                </a:rPr>
                <a:t>experience</a:t>
              </a:r>
              <a:r>
                <a:rPr lang="nb-NO" sz="1200" b="1">
                  <a:solidFill>
                    <a:srgbClr val="E85E6C"/>
                  </a:solidFill>
                </a:rPr>
                <a:t>.</a:t>
              </a:r>
              <a:endParaRPr lang="nb-NO" sz="1050">
                <a:solidFill>
                  <a:srgbClr val="E85E6C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F9D17C8-3AB9-45E9-8A12-221E16C2A18A}"/>
                </a:ext>
              </a:extLst>
            </p:cNvPr>
            <p:cNvSpPr/>
            <p:nvPr/>
          </p:nvSpPr>
          <p:spPr>
            <a:xfrm>
              <a:off x="4609747" y="6276008"/>
              <a:ext cx="252000" cy="2520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7" name="Graphic 66" descr="Restaurant">
              <a:extLst>
                <a:ext uri="{FF2B5EF4-FFF2-40B4-BE49-F238E27FC236}">
                  <a16:creationId xmlns:a16="http://schemas.microsoft.com/office/drawing/2014/main" id="{E8AD4B2A-6604-4530-AAE0-4D64F603E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662490" y="6324758"/>
              <a:ext cx="144000" cy="1440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717EA36-0D5B-4FD4-8854-ED055FD84BE2}"/>
                </a:ext>
              </a:extLst>
            </p:cNvPr>
            <p:cNvSpPr txBox="1"/>
            <p:nvPr/>
          </p:nvSpPr>
          <p:spPr>
            <a:xfrm>
              <a:off x="4864425" y="6289088"/>
              <a:ext cx="783795" cy="230832"/>
            </a:xfrm>
            <a:prstGeom prst="rect">
              <a:avLst/>
            </a:prstGeom>
            <a:noFill/>
          </p:spPr>
          <p:txBody>
            <a:bodyPr wrap="none" lIns="72000" rtlCol="0">
              <a:spAutoFit/>
            </a:bodyPr>
            <a:lstStyle/>
            <a:p>
              <a:r>
                <a:rPr lang="nb-NO" sz="90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Table</a:t>
              </a:r>
              <a:r>
                <a:rPr lang="nb-NO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321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91027D-C599-402D-8554-CF971051A1EE}"/>
              </a:ext>
            </a:extLst>
          </p:cNvPr>
          <p:cNvSpPr/>
          <p:nvPr/>
        </p:nvSpPr>
        <p:spPr>
          <a:xfrm rot="413625">
            <a:off x="6239939" y="-436672"/>
            <a:ext cx="6400940" cy="7908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09599" y="401896"/>
            <a:ext cx="59677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E85E6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Collect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Try Yourself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  <a:r>
              <a:rPr lang="nb-NO" sz="24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click or s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can the QR code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41" y="400549"/>
            <a:ext cx="811479" cy="70923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981646-4A46-4BCE-8E44-117BA533423B}"/>
              </a:ext>
            </a:extLst>
          </p:cNvPr>
          <p:cNvSpPr/>
          <p:nvPr/>
        </p:nvSpPr>
        <p:spPr>
          <a:xfrm>
            <a:off x="0" y="-478594"/>
            <a:ext cx="2120900" cy="355600"/>
          </a:xfrm>
          <a:prstGeom prst="roundRect">
            <a:avLst/>
          </a:prstGeom>
          <a:solidFill>
            <a:srgbClr val="E8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DECK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583361-1AB4-4230-BA78-08A0C9A5FC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7148" y="1109782"/>
            <a:ext cx="1758235" cy="3806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DBB8BE-1354-45F7-B546-83D9B303435F}"/>
              </a:ext>
            </a:extLst>
          </p:cNvPr>
          <p:cNvSpPr txBox="1"/>
          <p:nvPr/>
        </p:nvSpPr>
        <p:spPr>
          <a:xfrm>
            <a:off x="7299624" y="1407431"/>
            <a:ext cx="5089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TO</a:t>
            </a:r>
            <a:endParaRPr kumimoji="0" lang="nb-NO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iPhone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E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amera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tap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rop-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own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E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E6D"/>
              </a:buClr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Android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E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Activate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Google Lens and 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E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Older Android</a:t>
            </a:r>
            <a:r>
              <a:rPr lang="nb-NO" sz="160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Download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QR app</a:t>
            </a:r>
          </a:p>
        </p:txBody>
      </p:sp>
      <p:pic>
        <p:nvPicPr>
          <p:cNvPr id="2050" name="Picture 2" descr="Image result for scan qr code icon">
            <a:extLst>
              <a:ext uri="{FF2B5EF4-FFF2-40B4-BE49-F238E27FC236}">
                <a16:creationId xmlns:a16="http://schemas.microsoft.com/office/drawing/2014/main" id="{DA4732D5-38A2-4690-ADB1-A14095A2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1721">
            <a:off x="8584617" y="1320905"/>
            <a:ext cx="675716" cy="6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547CD-5B10-4D1F-89BA-E92BCE4CC4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459" y="4355397"/>
            <a:ext cx="3319223" cy="1615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DACCA6-6421-436B-AB8D-0EA0BE9CC9CD}"/>
              </a:ext>
            </a:extLst>
          </p:cNvPr>
          <p:cNvSpPr/>
          <p:nvPr/>
        </p:nvSpPr>
        <p:spPr>
          <a:xfrm rot="1051569">
            <a:off x="8036189" y="4936472"/>
            <a:ext cx="296400" cy="30049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BFC58A-ACBB-441A-A8A6-490385472C17}"/>
              </a:ext>
            </a:extLst>
          </p:cNvPr>
          <p:cNvSpPr/>
          <p:nvPr/>
        </p:nvSpPr>
        <p:spPr>
          <a:xfrm rot="20539406">
            <a:off x="9696269" y="4932054"/>
            <a:ext cx="296400" cy="30049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Graphic 12" descr="Circle with left arrow">
            <a:extLst>
              <a:ext uri="{FF2B5EF4-FFF2-40B4-BE49-F238E27FC236}">
                <a16:creationId xmlns:a16="http://schemas.microsoft.com/office/drawing/2014/main" id="{0B216FA5-E9BA-4F90-8111-25CD1DD77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674807" y="3668642"/>
            <a:ext cx="676934" cy="67693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73E363-03F5-4196-AA59-FB26B7508846}"/>
              </a:ext>
            </a:extLst>
          </p:cNvPr>
          <p:cNvSpPr/>
          <p:nvPr/>
        </p:nvSpPr>
        <p:spPr>
          <a:xfrm>
            <a:off x="8512327" y="4556980"/>
            <a:ext cx="1001894" cy="1413696"/>
          </a:xfrm>
          <a:prstGeom prst="roundRect">
            <a:avLst>
              <a:gd name="adj" fmla="val 998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C307FE-DAD2-4FD4-9E83-AA39F87AED1F}"/>
              </a:ext>
            </a:extLst>
          </p:cNvPr>
          <p:cNvSpPr txBox="1"/>
          <p:nvPr/>
        </p:nvSpPr>
        <p:spPr>
          <a:xfrm>
            <a:off x="7621037" y="6047760"/>
            <a:ext cx="2784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clearly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communicated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customers</a:t>
            </a:r>
            <a:endParaRPr lang="nb-NO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2AB89-6B62-488C-AEFE-D443C03501CE}"/>
              </a:ext>
            </a:extLst>
          </p:cNvPr>
          <p:cNvSpPr txBox="1"/>
          <p:nvPr/>
        </p:nvSpPr>
        <p:spPr>
          <a:xfrm>
            <a:off x="-3710467" y="5678428"/>
            <a:ext cx="3444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https://qr.foodback.com/DRZe6W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F0C7C-FE0B-4BC8-8D30-5C9A9AD15BA0}"/>
              </a:ext>
            </a:extLst>
          </p:cNvPr>
          <p:cNvSpPr txBox="1"/>
          <p:nvPr/>
        </p:nvSpPr>
        <p:spPr>
          <a:xfrm>
            <a:off x="-3814914" y="6140093"/>
            <a:ext cx="798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https://qr.foodback.com/MGO1ob</a:t>
            </a:r>
            <a:r>
              <a:rPr lang="en-US" dirty="0"/>
              <a:t>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73BC7C4-5B7B-486E-B522-96A53AC16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18" y="1968702"/>
            <a:ext cx="3584714" cy="35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582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Brace 69">
            <a:extLst>
              <a:ext uri="{FF2B5EF4-FFF2-40B4-BE49-F238E27FC236}">
                <a16:creationId xmlns:a16="http://schemas.microsoft.com/office/drawing/2014/main" id="{DB02B91C-B184-4A77-9971-1F287E303D99}"/>
              </a:ext>
            </a:extLst>
          </p:cNvPr>
          <p:cNvSpPr/>
          <p:nvPr/>
        </p:nvSpPr>
        <p:spPr>
          <a:xfrm rot="5400000">
            <a:off x="5469839" y="-874644"/>
            <a:ext cx="374128" cy="7401559"/>
          </a:xfrm>
          <a:prstGeom prst="rightBrace">
            <a:avLst>
              <a:gd name="adj1" fmla="val 48809"/>
              <a:gd name="adj2" fmla="val 5005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E08364-CAB5-4C71-B5F5-B2FB749149E8}"/>
              </a:ext>
            </a:extLst>
          </p:cNvPr>
          <p:cNvSpPr/>
          <p:nvPr/>
        </p:nvSpPr>
        <p:spPr>
          <a:xfrm>
            <a:off x="1957711" y="2250883"/>
            <a:ext cx="7401560" cy="5911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A0E66E1-2465-416D-A065-DD887BE0A8E8}"/>
              </a:ext>
            </a:extLst>
          </p:cNvPr>
          <p:cNvSpPr/>
          <p:nvPr/>
        </p:nvSpPr>
        <p:spPr>
          <a:xfrm>
            <a:off x="7519635" y="3881919"/>
            <a:ext cx="1815860" cy="2045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B35ADD5-38D5-4F94-96ED-506CA824231C}"/>
              </a:ext>
            </a:extLst>
          </p:cNvPr>
          <p:cNvSpPr txBox="1"/>
          <p:nvPr/>
        </p:nvSpPr>
        <p:spPr>
          <a:xfrm>
            <a:off x="8036990" y="3985540"/>
            <a:ext cx="61387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72000" rtlCol="0">
            <a:spAutoFit/>
          </a:bodyPr>
          <a:lstStyle/>
          <a:p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0C72BFB8-8156-488F-8760-1D2F22ABC6C5}"/>
              </a:ext>
            </a:extLst>
          </p:cNvPr>
          <p:cNvSpPr/>
          <p:nvPr/>
        </p:nvSpPr>
        <p:spPr>
          <a:xfrm>
            <a:off x="8970675" y="3720884"/>
            <a:ext cx="180000" cy="128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5</a:t>
            </a:r>
            <a:endParaRPr lang="nb-NO" sz="1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103A44-FBCA-4081-B52C-9CB50B8FDB73}"/>
              </a:ext>
            </a:extLst>
          </p:cNvPr>
          <p:cNvSpPr/>
          <p:nvPr/>
        </p:nvSpPr>
        <p:spPr>
          <a:xfrm>
            <a:off x="0" y="224362"/>
            <a:ext cx="12192000" cy="1334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452792" y="381800"/>
            <a:ext cx="96519" cy="924460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96139" y="332602"/>
            <a:ext cx="7002751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latin typeface="Roboto" panose="02000000000000000000" pitchFamily="2" charset="0"/>
                <a:ea typeface="Roboto" panose="02000000000000000000" pitchFamily="2" charset="0"/>
              </a:rPr>
              <a:t>Easy, Customizable Engine</a:t>
            </a:r>
          </a:p>
          <a:p>
            <a:r>
              <a:rPr lang="nb-NO" sz="1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</a:rPr>
              <a:t> - A few quick questions, but actually many (!)</a:t>
            </a:r>
          </a:p>
          <a:p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</a:rPr>
              <a:t> - For any user flow (in-App, out-of-App, online, 3rd Party, etc.)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13" y="3370715"/>
            <a:ext cx="1466675" cy="1281874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76EDA88-8E38-426E-A8BC-BC95A8062C5A}"/>
              </a:ext>
            </a:extLst>
          </p:cNvPr>
          <p:cNvCxnSpPr>
            <a:cxnSpLocks/>
          </p:cNvCxnSpPr>
          <p:nvPr/>
        </p:nvCxnSpPr>
        <p:spPr>
          <a:xfrm>
            <a:off x="6381699" y="3736887"/>
            <a:ext cx="0" cy="507790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BBF95D7-8E9B-4367-A5DE-E793ABC50D10}"/>
              </a:ext>
            </a:extLst>
          </p:cNvPr>
          <p:cNvSpPr txBox="1"/>
          <p:nvPr/>
        </p:nvSpPr>
        <p:spPr>
          <a:xfrm>
            <a:off x="1978892" y="2280766"/>
            <a:ext cx="7359621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b-NO" sz="1600" b="1" dirty="0"/>
              <a:t>Unique smart engine asks overall experience (NPS*) + 4 randomly selected questions from your buckets, creating a fast user experience, and still broad insights for you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673DCBA-0ABD-433A-B43E-6C4F4B8AB4FF}"/>
              </a:ext>
            </a:extLst>
          </p:cNvPr>
          <p:cNvSpPr/>
          <p:nvPr/>
        </p:nvSpPr>
        <p:spPr>
          <a:xfrm>
            <a:off x="1933937" y="3195309"/>
            <a:ext cx="7401559" cy="425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97703-21FF-4947-9806-07B761BB4514}"/>
              </a:ext>
            </a:extLst>
          </p:cNvPr>
          <p:cNvSpPr txBox="1"/>
          <p:nvPr/>
        </p:nvSpPr>
        <p:spPr>
          <a:xfrm>
            <a:off x="4730581" y="3261586"/>
            <a:ext cx="263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The overall experience today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7EE827-C10F-43C9-A26B-F9E1F89EAAFE}"/>
              </a:ext>
            </a:extLst>
          </p:cNvPr>
          <p:cNvGrpSpPr/>
          <p:nvPr/>
        </p:nvGrpSpPr>
        <p:grpSpPr>
          <a:xfrm>
            <a:off x="4335808" y="3228065"/>
            <a:ext cx="352541" cy="359450"/>
            <a:chOff x="4591348" y="2892598"/>
            <a:chExt cx="352541" cy="35945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4C61E8C-4298-42EF-8512-2D58941F8F2D}"/>
                </a:ext>
              </a:extLst>
            </p:cNvPr>
            <p:cNvSpPr/>
            <p:nvPr/>
          </p:nvSpPr>
          <p:spPr>
            <a:xfrm>
              <a:off x="4591348" y="2892598"/>
              <a:ext cx="352541" cy="359450"/>
            </a:xfrm>
            <a:prstGeom prst="ellipse">
              <a:avLst/>
            </a:prstGeom>
            <a:solidFill>
              <a:srgbClr val="E16E78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Graphic 117" descr="Star">
              <a:extLst>
                <a:ext uri="{FF2B5EF4-FFF2-40B4-BE49-F238E27FC236}">
                  <a16:creationId xmlns:a16="http://schemas.microsoft.com/office/drawing/2014/main" id="{58EE476E-1FEE-4027-B6DD-C5F92DBCC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55674" y="2945238"/>
              <a:ext cx="242176" cy="242176"/>
            </a:xfrm>
            <a:prstGeom prst="rect">
              <a:avLst/>
            </a:prstGeom>
          </p:spPr>
        </p:pic>
      </p:grp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490DF8F1-20A3-4A39-85BF-22896A656CA9}"/>
              </a:ext>
            </a:extLst>
          </p:cNvPr>
          <p:cNvSpPr/>
          <p:nvPr/>
        </p:nvSpPr>
        <p:spPr>
          <a:xfrm>
            <a:off x="8754054" y="3275235"/>
            <a:ext cx="306621" cy="249580"/>
          </a:xfrm>
          <a:prstGeom prst="roundRect">
            <a:avLst/>
          </a:prstGeom>
          <a:solidFill>
            <a:srgbClr val="E1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BEE0B-D1F9-44CE-93F3-BD6CBB7B89A3}"/>
              </a:ext>
            </a:extLst>
          </p:cNvPr>
          <p:cNvGrpSpPr/>
          <p:nvPr/>
        </p:nvGrpSpPr>
        <p:grpSpPr>
          <a:xfrm>
            <a:off x="1933938" y="3881919"/>
            <a:ext cx="1815860" cy="2045202"/>
            <a:chOff x="2379978" y="3819737"/>
            <a:chExt cx="1815860" cy="287280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C2FFC38-3053-4948-95C5-EFB34360D05D}"/>
                </a:ext>
              </a:extLst>
            </p:cNvPr>
            <p:cNvSpPr/>
            <p:nvPr/>
          </p:nvSpPr>
          <p:spPr>
            <a:xfrm>
              <a:off x="2379978" y="3819737"/>
              <a:ext cx="1815860" cy="2872807"/>
            </a:xfrm>
            <a:prstGeom prst="rect">
              <a:avLst/>
            </a:prstGeom>
            <a:solidFill>
              <a:srgbClr val="EA5E6D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EE8C971-7FF6-47FA-B1CB-2D23262B640A}"/>
                </a:ext>
              </a:extLst>
            </p:cNvPr>
            <p:cNvSpPr txBox="1"/>
            <p:nvPr/>
          </p:nvSpPr>
          <p:spPr>
            <a:xfrm>
              <a:off x="2874338" y="3965289"/>
              <a:ext cx="597847" cy="4755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72000" rtlCol="0">
              <a:spAutoFit/>
            </a:bodyPr>
            <a:lstStyle/>
            <a:p>
              <a:r>
                <a:rPr lang="nb-NO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41522A-23DA-47D8-A2B4-6AD1C144C524}"/>
              </a:ext>
            </a:extLst>
          </p:cNvPr>
          <p:cNvGrpSpPr/>
          <p:nvPr/>
        </p:nvGrpSpPr>
        <p:grpSpPr>
          <a:xfrm>
            <a:off x="3795837" y="3881919"/>
            <a:ext cx="1815860" cy="2045202"/>
            <a:chOff x="4241877" y="3819737"/>
            <a:chExt cx="1815860" cy="287280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2E2FD5C-76D3-466A-8880-6235FE35DAD2}"/>
                </a:ext>
              </a:extLst>
            </p:cNvPr>
            <p:cNvSpPr/>
            <p:nvPr/>
          </p:nvSpPr>
          <p:spPr>
            <a:xfrm>
              <a:off x="4241877" y="3819737"/>
              <a:ext cx="1815860" cy="2872807"/>
            </a:xfrm>
            <a:prstGeom prst="rect">
              <a:avLst/>
            </a:prstGeom>
            <a:solidFill>
              <a:srgbClr val="39C6F4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E155CE9-F197-4169-A289-4285F5BDD5F1}"/>
                </a:ext>
              </a:extLst>
            </p:cNvPr>
            <p:cNvSpPr txBox="1"/>
            <p:nvPr/>
          </p:nvSpPr>
          <p:spPr>
            <a:xfrm>
              <a:off x="4716211" y="3965289"/>
              <a:ext cx="777576" cy="4755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72000" rtlCol="0">
              <a:spAutoFit/>
            </a:bodyPr>
            <a:lstStyle/>
            <a:p>
              <a:r>
                <a:rPr lang="nb-NO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04AD12-A293-4F13-85AF-6E6CBB3C5618}"/>
              </a:ext>
            </a:extLst>
          </p:cNvPr>
          <p:cNvGrpSpPr/>
          <p:nvPr/>
        </p:nvGrpSpPr>
        <p:grpSpPr>
          <a:xfrm>
            <a:off x="5657736" y="3881919"/>
            <a:ext cx="1815860" cy="2045202"/>
            <a:chOff x="6103776" y="3819737"/>
            <a:chExt cx="1815860" cy="287280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433AE9D-9485-4489-8095-5021ED491AB4}"/>
                </a:ext>
              </a:extLst>
            </p:cNvPr>
            <p:cNvSpPr/>
            <p:nvPr/>
          </p:nvSpPr>
          <p:spPr>
            <a:xfrm>
              <a:off x="6103776" y="3819737"/>
              <a:ext cx="1815860" cy="2872807"/>
            </a:xfrm>
            <a:prstGeom prst="rect">
              <a:avLst/>
            </a:prstGeom>
            <a:solidFill>
              <a:srgbClr val="F9A02D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2AAD51C-0B68-4041-81CB-78C0B98E15BB}"/>
                </a:ext>
              </a:extLst>
            </p:cNvPr>
            <p:cNvSpPr txBox="1"/>
            <p:nvPr/>
          </p:nvSpPr>
          <p:spPr>
            <a:xfrm>
              <a:off x="6636655" y="3965289"/>
              <a:ext cx="511478" cy="4755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72000" rtlCol="0">
              <a:spAutoFit/>
            </a:bodyPr>
            <a:lstStyle/>
            <a:p>
              <a:r>
                <a:rPr lang="nb-NO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Feel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EA450FE-31C4-47EB-A58D-D128F95B5C91}"/>
              </a:ext>
            </a:extLst>
          </p:cNvPr>
          <p:cNvSpPr txBox="1"/>
          <p:nvPr/>
        </p:nvSpPr>
        <p:spPr>
          <a:xfrm>
            <a:off x="-4506" y="4764854"/>
            <a:ext cx="181586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b-NO" sz="1600" b="1" dirty="0"/>
              <a:t>Standard</a:t>
            </a:r>
          </a:p>
          <a:p>
            <a:pPr algn="ctr"/>
            <a:r>
              <a:rPr lang="nb-NO" sz="1600" b="1" dirty="0"/>
              <a:t>&amp;</a:t>
            </a:r>
          </a:p>
          <a:p>
            <a:pPr algn="ctr"/>
            <a:r>
              <a:rPr lang="nb-NO" sz="1600" b="1" dirty="0"/>
              <a:t>Custom questions</a:t>
            </a: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E00695B-3952-4439-836C-76ED4E59A8FF}"/>
              </a:ext>
            </a:extLst>
          </p:cNvPr>
          <p:cNvSpPr txBox="1"/>
          <p:nvPr/>
        </p:nvSpPr>
        <p:spPr>
          <a:xfrm>
            <a:off x="1933934" y="4612397"/>
            <a:ext cx="1807021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taste experience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Our selection of food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Our opening hours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The serving temperature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The size of the portions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And more…</a:t>
            </a:r>
            <a:endParaRPr lang="nb-NO" sz="9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6F621E0-B931-47D9-A9B1-0C3F6E36FD00}"/>
              </a:ext>
            </a:extLst>
          </p:cNvPr>
          <p:cNvSpPr txBox="1"/>
          <p:nvPr/>
        </p:nvSpPr>
        <p:spPr>
          <a:xfrm>
            <a:off x="3793013" y="4612397"/>
            <a:ext cx="18148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How we welcomed you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Our knowledge about the food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Follow-up during the meal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Delivery time of the food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Delivery time of the beverages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How we cleared the table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And more…</a:t>
            </a:r>
            <a:endParaRPr lang="nb-NO" sz="9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709CF8C-ABA8-40CF-88A3-1CBC26B899BC}"/>
              </a:ext>
            </a:extLst>
          </p:cNvPr>
          <p:cNvSpPr txBox="1"/>
          <p:nvPr/>
        </p:nvSpPr>
        <p:spPr>
          <a:xfrm>
            <a:off x="5656903" y="4634458"/>
            <a:ext cx="18158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dress code of our staff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human touch of our service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lighting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volume of the music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acoustics (sound)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The temperature inside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And more…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121B9FB-9526-4F07-A81C-9DC5D5420118}"/>
              </a:ext>
            </a:extLst>
          </p:cNvPr>
          <p:cNvSpPr txBox="1"/>
          <p:nvPr/>
        </p:nvSpPr>
        <p:spPr>
          <a:xfrm>
            <a:off x="7526105" y="4642478"/>
            <a:ext cx="180939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 dirty="0"/>
              <a:t>Our opening hours</a:t>
            </a:r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How the table was set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Cleanliness of the restrooms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Our interior and décor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The seating comfort</a:t>
            </a:r>
            <a:endParaRPr lang="nb-NO" sz="900" dirty="0"/>
          </a:p>
          <a:p>
            <a:pPr marL="108000" indent="-10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nb-NO" sz="900"/>
              <a:t>And more…</a:t>
            </a:r>
            <a:endParaRPr lang="nb-NO" sz="900" dirty="0"/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7E5A174A-2509-457A-958C-1A2411AB03C7}"/>
              </a:ext>
            </a:extLst>
          </p:cNvPr>
          <p:cNvSpPr/>
          <p:nvPr/>
        </p:nvSpPr>
        <p:spPr>
          <a:xfrm>
            <a:off x="1978892" y="4629719"/>
            <a:ext cx="1728000" cy="180000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67594CA-BCF3-458A-8532-5DDF12163DC2}"/>
              </a:ext>
            </a:extLst>
          </p:cNvPr>
          <p:cNvSpPr/>
          <p:nvPr/>
        </p:nvSpPr>
        <p:spPr>
          <a:xfrm>
            <a:off x="3839056" y="4980884"/>
            <a:ext cx="1728000" cy="180000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61940D17-9588-4545-B893-B9682A402528}"/>
              </a:ext>
            </a:extLst>
          </p:cNvPr>
          <p:cNvSpPr/>
          <p:nvPr/>
        </p:nvSpPr>
        <p:spPr>
          <a:xfrm>
            <a:off x="5706776" y="5179190"/>
            <a:ext cx="1727534" cy="180000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5686B0F4-C7C6-42B4-9585-3F5A34ABDFFD}"/>
              </a:ext>
            </a:extLst>
          </p:cNvPr>
          <p:cNvSpPr/>
          <p:nvPr/>
        </p:nvSpPr>
        <p:spPr>
          <a:xfrm>
            <a:off x="7552120" y="4834395"/>
            <a:ext cx="1728000" cy="180000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AAF1A05-B8E0-49D2-ABAD-E0D664119B0B}"/>
              </a:ext>
            </a:extLst>
          </p:cNvPr>
          <p:cNvSpPr/>
          <p:nvPr/>
        </p:nvSpPr>
        <p:spPr>
          <a:xfrm>
            <a:off x="9415837" y="861008"/>
            <a:ext cx="2679700" cy="8026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E1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4" name="Picture 2" descr="Heidi V. Skeiseid">
            <a:extLst>
              <a:ext uri="{FF2B5EF4-FFF2-40B4-BE49-F238E27FC236}">
                <a16:creationId xmlns:a16="http://schemas.microsoft.com/office/drawing/2014/main" id="{B3E2A828-0D0D-4AA2-921B-869A288F6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1058" y="917138"/>
            <a:ext cx="720000" cy="72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C5731E1-A33D-461B-A4D9-BD951463A42D}"/>
              </a:ext>
            </a:extLst>
          </p:cNvPr>
          <p:cNvSpPr txBox="1"/>
          <p:nvPr/>
        </p:nvSpPr>
        <p:spPr>
          <a:xfrm>
            <a:off x="10291058" y="940558"/>
            <a:ext cx="171608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Heidi Skeiseid</a:t>
            </a:r>
          </a:p>
          <a:p>
            <a:pPr lvl="0">
              <a:defRPr/>
            </a:pPr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PhD – Consumer Behaviour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AE31A0B-8675-4E2C-8B3B-88493FC8678B}"/>
              </a:ext>
            </a:extLst>
          </p:cNvPr>
          <p:cNvSpPr/>
          <p:nvPr/>
        </p:nvSpPr>
        <p:spPr>
          <a:xfrm>
            <a:off x="9414978" y="30144"/>
            <a:ext cx="2679700" cy="8026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E1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9" name="Picture 2" descr="https://www.uis.no/picture.php?id=2900302">
            <a:extLst>
              <a:ext uri="{FF2B5EF4-FFF2-40B4-BE49-F238E27FC236}">
                <a16:creationId xmlns:a16="http://schemas.microsoft.com/office/drawing/2014/main" id="{383070C6-248D-4609-AF7D-AD2314313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5"/>
          <a:stretch/>
        </p:blipFill>
        <p:spPr bwMode="auto">
          <a:xfrm>
            <a:off x="9555328" y="95160"/>
            <a:ext cx="720000" cy="720000"/>
          </a:xfrm>
          <a:prstGeom prst="ellipse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88E4AB8A-8B39-45B5-B1F7-98ED43DEABB0}"/>
              </a:ext>
            </a:extLst>
          </p:cNvPr>
          <p:cNvSpPr txBox="1"/>
          <p:nvPr/>
        </p:nvSpPr>
        <p:spPr>
          <a:xfrm>
            <a:off x="10275775" y="115239"/>
            <a:ext cx="17313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Kai Hansen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PhD – Meal Experiences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3FA2086-2D09-45BD-AABC-8D914EDBFB7D}"/>
              </a:ext>
            </a:extLst>
          </p:cNvPr>
          <p:cNvSpPr/>
          <p:nvPr/>
        </p:nvSpPr>
        <p:spPr>
          <a:xfrm>
            <a:off x="7643594" y="3971535"/>
            <a:ext cx="352541" cy="359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phic 76" descr="Home">
            <a:extLst>
              <a:ext uri="{FF2B5EF4-FFF2-40B4-BE49-F238E27FC236}">
                <a16:creationId xmlns:a16="http://schemas.microsoft.com/office/drawing/2014/main" id="{828A19F7-E5DB-42F8-B670-45DCC95A65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790" y="4033003"/>
            <a:ext cx="215670" cy="215670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3980A221-C5A1-41BE-836B-06BBE2C18413}"/>
              </a:ext>
            </a:extLst>
          </p:cNvPr>
          <p:cNvSpPr/>
          <p:nvPr/>
        </p:nvSpPr>
        <p:spPr>
          <a:xfrm>
            <a:off x="2053906" y="3971535"/>
            <a:ext cx="352541" cy="35945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0D632C2B-2EA8-4685-8084-62DA02B3D4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6805" y="4027989"/>
            <a:ext cx="239633" cy="239633"/>
          </a:xfrm>
          <a:prstGeom prst="rect">
            <a:avLst/>
          </a:prstGeom>
        </p:spPr>
      </p:pic>
      <p:sp>
        <p:nvSpPr>
          <p:cNvPr id="102" name="Oval 101">
            <a:extLst>
              <a:ext uri="{FF2B5EF4-FFF2-40B4-BE49-F238E27FC236}">
                <a16:creationId xmlns:a16="http://schemas.microsoft.com/office/drawing/2014/main" id="{6D1598F3-3C39-4C19-8620-B1820BF096C9}"/>
              </a:ext>
            </a:extLst>
          </p:cNvPr>
          <p:cNvSpPr/>
          <p:nvPr/>
        </p:nvSpPr>
        <p:spPr>
          <a:xfrm>
            <a:off x="3863358" y="3962636"/>
            <a:ext cx="352541" cy="35945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2DCD6DDB-F02B-4241-A9D7-8F6C54A2C0E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26257" y="4019090"/>
            <a:ext cx="239633" cy="239633"/>
          </a:xfrm>
          <a:prstGeom prst="rect">
            <a:avLst/>
          </a:prstGeom>
        </p:spPr>
      </p:pic>
      <p:sp>
        <p:nvSpPr>
          <p:cNvPr id="107" name="Oval 106">
            <a:extLst>
              <a:ext uri="{FF2B5EF4-FFF2-40B4-BE49-F238E27FC236}">
                <a16:creationId xmlns:a16="http://schemas.microsoft.com/office/drawing/2014/main" id="{B8B77774-D4A8-4A0D-B020-83ED857746BD}"/>
              </a:ext>
            </a:extLst>
          </p:cNvPr>
          <p:cNvSpPr/>
          <p:nvPr/>
        </p:nvSpPr>
        <p:spPr>
          <a:xfrm>
            <a:off x="5788298" y="3971535"/>
            <a:ext cx="352541" cy="35945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89E4CFAB-BAB1-4297-82E1-8E7E6717962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1197" y="4027989"/>
            <a:ext cx="239633" cy="239633"/>
          </a:xfrm>
          <a:prstGeom prst="rect">
            <a:avLst/>
          </a:prstGeom>
        </p:spPr>
      </p:pic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4C85EC7-EB98-4A37-AB25-43AD6AB58BE3}"/>
              </a:ext>
            </a:extLst>
          </p:cNvPr>
          <p:cNvSpPr/>
          <p:nvPr/>
        </p:nvSpPr>
        <p:spPr>
          <a:xfrm>
            <a:off x="3266501" y="4016048"/>
            <a:ext cx="309370" cy="249580"/>
          </a:xfrm>
          <a:prstGeom prst="roundRect">
            <a:avLst/>
          </a:prstGeom>
          <a:solidFill>
            <a:srgbClr val="E1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F408BE2-7431-45A3-A7BC-DD6809D32D98}"/>
              </a:ext>
            </a:extLst>
          </p:cNvPr>
          <p:cNvSpPr/>
          <p:nvPr/>
        </p:nvSpPr>
        <p:spPr>
          <a:xfrm>
            <a:off x="5162444" y="4006419"/>
            <a:ext cx="309370" cy="249580"/>
          </a:xfrm>
          <a:prstGeom prst="roundRect">
            <a:avLst/>
          </a:prstGeom>
          <a:solidFill>
            <a:srgbClr val="E1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33F5E5C-2370-447F-96EA-2C13A535FC2A}"/>
              </a:ext>
            </a:extLst>
          </p:cNvPr>
          <p:cNvSpPr/>
          <p:nvPr/>
        </p:nvSpPr>
        <p:spPr>
          <a:xfrm>
            <a:off x="7009294" y="4006419"/>
            <a:ext cx="309370" cy="249580"/>
          </a:xfrm>
          <a:prstGeom prst="roundRect">
            <a:avLst/>
          </a:prstGeom>
          <a:solidFill>
            <a:srgbClr val="E1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4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8B2A9A0-C06A-44DE-8F9B-35218AB34F28}"/>
              </a:ext>
            </a:extLst>
          </p:cNvPr>
          <p:cNvSpPr/>
          <p:nvPr/>
        </p:nvSpPr>
        <p:spPr>
          <a:xfrm>
            <a:off x="8771821" y="4016048"/>
            <a:ext cx="309370" cy="249580"/>
          </a:xfrm>
          <a:prstGeom prst="roundRect">
            <a:avLst/>
          </a:prstGeom>
          <a:solidFill>
            <a:srgbClr val="E1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80C00D-FF69-4D13-B007-0D7F44E3EB0B}"/>
              </a:ext>
            </a:extLst>
          </p:cNvPr>
          <p:cNvGrpSpPr/>
          <p:nvPr/>
        </p:nvGrpSpPr>
        <p:grpSpPr>
          <a:xfrm>
            <a:off x="9585287" y="2152717"/>
            <a:ext cx="2421859" cy="4480921"/>
            <a:chOff x="9585287" y="2152717"/>
            <a:chExt cx="2421859" cy="448092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50EF783-E58A-453E-9123-536A60539DAF}"/>
                </a:ext>
              </a:extLst>
            </p:cNvPr>
            <p:cNvGrpSpPr/>
            <p:nvPr/>
          </p:nvGrpSpPr>
          <p:grpSpPr>
            <a:xfrm>
              <a:off x="9585287" y="2152717"/>
              <a:ext cx="2421859" cy="4480921"/>
              <a:chOff x="465161" y="2499034"/>
              <a:chExt cx="2158765" cy="4245572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10474DE0-16C0-4B80-947F-5AED8D1FC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9584" y="2663262"/>
                <a:ext cx="1809916" cy="3917115"/>
              </a:xfrm>
              <a:prstGeom prst="rect">
                <a:avLst/>
              </a:prstGeom>
            </p:spPr>
          </p:pic>
          <p:pic>
            <p:nvPicPr>
              <p:cNvPr id="121" name="Picture 120" descr="A close up of a computer&#10;&#10;Description automatically generated">
                <a:extLst>
                  <a:ext uri="{FF2B5EF4-FFF2-40B4-BE49-F238E27FC236}">
                    <a16:creationId xmlns:a16="http://schemas.microsoft.com/office/drawing/2014/main" id="{DFA4534C-111C-4825-ACE8-B3D9CEA97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161" y="2499034"/>
                <a:ext cx="2158765" cy="4245572"/>
              </a:xfrm>
              <a:prstGeom prst="rect">
                <a:avLst/>
              </a:prstGeom>
            </p:spPr>
          </p:pic>
        </p:grpSp>
        <p:pic>
          <p:nvPicPr>
            <p:cNvPr id="58" name="Picture 57" descr="Levy-Restaurants-Logo | DisKingdom.com | Disney | Marvel | Star Wars -  Merchandise News">
              <a:extLst>
                <a:ext uri="{FF2B5EF4-FFF2-40B4-BE49-F238E27FC236}">
                  <a16:creationId xmlns:a16="http://schemas.microsoft.com/office/drawing/2014/main" id="{EE805E7E-C66B-48BB-88EB-2A55724EBC4E}"/>
                </a:ext>
              </a:extLst>
            </p:cNvPr>
            <p:cNvPicPr/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20275" y="2728913"/>
              <a:ext cx="1724026" cy="2890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6" name="Picture 2" descr="United States round flag">
              <a:extLst>
                <a:ext uri="{FF2B5EF4-FFF2-40B4-BE49-F238E27FC236}">
                  <a16:creationId xmlns:a16="http://schemas.microsoft.com/office/drawing/2014/main" id="{D45C968F-6112-4B77-BA70-1CCEA6A1E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44301" y="2758852"/>
              <a:ext cx="218495" cy="21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0959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5287C-954F-4EDB-B5E2-0B88EC176875}"/>
              </a:ext>
            </a:extLst>
          </p:cNvPr>
          <p:cNvSpPr/>
          <p:nvPr/>
        </p:nvSpPr>
        <p:spPr>
          <a:xfrm>
            <a:off x="1142724" y="1782719"/>
            <a:ext cx="2993521" cy="4368315"/>
          </a:xfrm>
          <a:prstGeom prst="rect">
            <a:avLst/>
          </a:prstGeom>
          <a:solidFill>
            <a:srgbClr val="F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9BE91-9D8D-4645-907E-0C2CBAF192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907" y="400549"/>
            <a:ext cx="1351013" cy="118078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158F99-C11C-467E-B596-7C39D9F1EF5D}"/>
              </a:ext>
            </a:extLst>
          </p:cNvPr>
          <p:cNvCxnSpPr>
            <a:cxnSpLocks/>
          </p:cNvCxnSpPr>
          <p:nvPr/>
        </p:nvCxnSpPr>
        <p:spPr>
          <a:xfrm flipV="1">
            <a:off x="1104900" y="1551709"/>
            <a:ext cx="0" cy="467552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1DE1E23-EDBF-4046-BA48-6407753ADC22}"/>
              </a:ext>
            </a:extLst>
          </p:cNvPr>
          <p:cNvCxnSpPr>
            <a:cxnSpLocks/>
          </p:cNvCxnSpPr>
          <p:nvPr/>
        </p:nvCxnSpPr>
        <p:spPr>
          <a:xfrm>
            <a:off x="1066800" y="6189135"/>
            <a:ext cx="9463430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40892EA-37F0-405F-90AE-6C794BB57129}"/>
              </a:ext>
            </a:extLst>
          </p:cNvPr>
          <p:cNvSpPr txBox="1"/>
          <p:nvPr/>
        </p:nvSpPr>
        <p:spPr>
          <a:xfrm>
            <a:off x="4814176" y="6360585"/>
            <a:ext cx="1835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</a:t>
            </a:r>
            <a:r>
              <a:rPr lang="nb-NO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16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Meal</a:t>
            </a:r>
            <a:endParaRPr lang="en-GB" sz="16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533A68-933F-4F06-B9FC-9D8449EF1A92}"/>
              </a:ext>
            </a:extLst>
          </p:cNvPr>
          <p:cNvSpPr txBox="1"/>
          <p:nvPr/>
        </p:nvSpPr>
        <p:spPr>
          <a:xfrm rot="16200000">
            <a:off x="-808244" y="3857683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</a:t>
            </a:r>
            <a:r>
              <a:rPr lang="nb-NO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Quantity</a:t>
            </a:r>
            <a:r>
              <a:rPr lang="nb-NO" sz="16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nb-NO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endParaRPr lang="en-GB" sz="16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3" name="Graphic 52" descr="Nervous face with solid fill">
            <a:extLst>
              <a:ext uri="{FF2B5EF4-FFF2-40B4-BE49-F238E27FC236}">
                <a16:creationId xmlns:a16="http://schemas.microsoft.com/office/drawing/2014/main" id="{505C6E35-6861-496D-AD61-5EF5BA3F1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7189" y="3036548"/>
            <a:ext cx="360000" cy="360000"/>
          </a:xfrm>
          <a:prstGeom prst="rect">
            <a:avLst/>
          </a:prstGeom>
        </p:spPr>
      </p:pic>
      <p:pic>
        <p:nvPicPr>
          <p:cNvPr id="55" name="Graphic 54" descr="Crying face with solid fill">
            <a:extLst>
              <a:ext uri="{FF2B5EF4-FFF2-40B4-BE49-F238E27FC236}">
                <a16:creationId xmlns:a16="http://schemas.microsoft.com/office/drawing/2014/main" id="{EEC7E5E5-0B70-4577-908C-F1022F8F91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4599" y="3240765"/>
            <a:ext cx="360000" cy="360000"/>
          </a:xfrm>
          <a:prstGeom prst="rect">
            <a:avLst/>
          </a:prstGeom>
        </p:spPr>
      </p:pic>
      <p:pic>
        <p:nvPicPr>
          <p:cNvPr id="57" name="Graphic 56" descr="Grinning face with solid fill">
            <a:extLst>
              <a:ext uri="{FF2B5EF4-FFF2-40B4-BE49-F238E27FC236}">
                <a16:creationId xmlns:a16="http://schemas.microsoft.com/office/drawing/2014/main" id="{7238DD20-6290-4291-9962-663827B71F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9912" y="3600765"/>
            <a:ext cx="360000" cy="360000"/>
          </a:xfrm>
          <a:prstGeom prst="rect">
            <a:avLst/>
          </a:prstGeom>
        </p:spPr>
      </p:pic>
      <p:pic>
        <p:nvPicPr>
          <p:cNvPr id="59" name="Graphic 58" descr="Angry face with solid fill">
            <a:extLst>
              <a:ext uri="{FF2B5EF4-FFF2-40B4-BE49-F238E27FC236}">
                <a16:creationId xmlns:a16="http://schemas.microsoft.com/office/drawing/2014/main" id="{A083EAA3-16BB-4E54-9214-9FF4D1B5B1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6226" y="3060493"/>
            <a:ext cx="360000" cy="360000"/>
          </a:xfrm>
          <a:prstGeom prst="rect">
            <a:avLst/>
          </a:prstGeom>
        </p:spPr>
      </p:pic>
      <p:pic>
        <p:nvPicPr>
          <p:cNvPr id="61" name="Graphic 60" descr="Worried face with solid fill">
            <a:extLst>
              <a:ext uri="{FF2B5EF4-FFF2-40B4-BE49-F238E27FC236}">
                <a16:creationId xmlns:a16="http://schemas.microsoft.com/office/drawing/2014/main" id="{D95B14AF-1716-4275-8BC4-4BDDF8C5A29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54073" y="3531519"/>
            <a:ext cx="360000" cy="360000"/>
          </a:xfrm>
          <a:prstGeom prst="rect">
            <a:avLst/>
          </a:prstGeom>
        </p:spPr>
      </p:pic>
      <p:pic>
        <p:nvPicPr>
          <p:cNvPr id="63" name="Graphic 62" descr="Devil face with solid fill">
            <a:extLst>
              <a:ext uri="{FF2B5EF4-FFF2-40B4-BE49-F238E27FC236}">
                <a16:creationId xmlns:a16="http://schemas.microsoft.com/office/drawing/2014/main" id="{400BBD5D-5653-4A7B-8879-F8D1724B756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33373" y="3011338"/>
            <a:ext cx="360000" cy="360000"/>
          </a:xfrm>
          <a:prstGeom prst="rect">
            <a:avLst/>
          </a:prstGeom>
        </p:spPr>
      </p:pic>
      <p:pic>
        <p:nvPicPr>
          <p:cNvPr id="65" name="Graphic 64" descr="In love face with solid fill">
            <a:extLst>
              <a:ext uri="{FF2B5EF4-FFF2-40B4-BE49-F238E27FC236}">
                <a16:creationId xmlns:a16="http://schemas.microsoft.com/office/drawing/2014/main" id="{545EB88D-78D5-4E94-95B3-2BD4F3B6932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57699" y="3596716"/>
            <a:ext cx="360000" cy="360000"/>
          </a:xfrm>
          <a:prstGeom prst="rect">
            <a:avLst/>
          </a:prstGeom>
        </p:spPr>
      </p:pic>
      <p:pic>
        <p:nvPicPr>
          <p:cNvPr id="73" name="Graphic 72" descr="Winking face with solid fill">
            <a:extLst>
              <a:ext uri="{FF2B5EF4-FFF2-40B4-BE49-F238E27FC236}">
                <a16:creationId xmlns:a16="http://schemas.microsoft.com/office/drawing/2014/main" id="{903F3112-1057-4DE2-93C9-A0F6055D85F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22006" y="3202477"/>
            <a:ext cx="360000" cy="360000"/>
          </a:xfrm>
          <a:prstGeom prst="rect">
            <a:avLst/>
          </a:prstGeom>
        </p:spPr>
      </p:pic>
      <p:pic>
        <p:nvPicPr>
          <p:cNvPr id="74" name="Graphic 73" descr="In love face with solid fill">
            <a:extLst>
              <a:ext uri="{FF2B5EF4-FFF2-40B4-BE49-F238E27FC236}">
                <a16:creationId xmlns:a16="http://schemas.microsoft.com/office/drawing/2014/main" id="{D8BD5D0B-590A-488F-A55D-DAEF3C42E88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8178" y="3991899"/>
            <a:ext cx="360000" cy="360000"/>
          </a:xfrm>
          <a:prstGeom prst="rect">
            <a:avLst/>
          </a:prstGeom>
        </p:spPr>
      </p:pic>
      <p:pic>
        <p:nvPicPr>
          <p:cNvPr id="22" name="Graphic 21" descr="Nervous face with solid fill">
            <a:extLst>
              <a:ext uri="{FF2B5EF4-FFF2-40B4-BE49-F238E27FC236}">
                <a16:creationId xmlns:a16="http://schemas.microsoft.com/office/drawing/2014/main" id="{EE583BBF-2FE8-40AE-8428-A3FE450C17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1920" y="2901817"/>
            <a:ext cx="360000" cy="360000"/>
          </a:xfrm>
          <a:prstGeom prst="rect">
            <a:avLst/>
          </a:prstGeom>
        </p:spPr>
      </p:pic>
      <p:pic>
        <p:nvPicPr>
          <p:cNvPr id="23" name="Graphic 22" descr="Crying face with solid fill">
            <a:extLst>
              <a:ext uri="{FF2B5EF4-FFF2-40B4-BE49-F238E27FC236}">
                <a16:creationId xmlns:a16="http://schemas.microsoft.com/office/drawing/2014/main" id="{FADDDB7C-9F9D-43C8-986A-5727B455C0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6861" y="2470465"/>
            <a:ext cx="360000" cy="360000"/>
          </a:xfrm>
          <a:prstGeom prst="rect">
            <a:avLst/>
          </a:prstGeom>
        </p:spPr>
      </p:pic>
      <p:pic>
        <p:nvPicPr>
          <p:cNvPr id="24" name="Graphic 23" descr="Grinning face with solid fill">
            <a:extLst>
              <a:ext uri="{FF2B5EF4-FFF2-40B4-BE49-F238E27FC236}">
                <a16:creationId xmlns:a16="http://schemas.microsoft.com/office/drawing/2014/main" id="{237168FA-730C-4FAF-BFF4-9EDE4D6420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6328" y="2627733"/>
            <a:ext cx="360000" cy="360000"/>
          </a:xfrm>
          <a:prstGeom prst="rect">
            <a:avLst/>
          </a:prstGeom>
        </p:spPr>
      </p:pic>
      <p:pic>
        <p:nvPicPr>
          <p:cNvPr id="25" name="Graphic 24" descr="Winking face with solid fill">
            <a:extLst>
              <a:ext uri="{FF2B5EF4-FFF2-40B4-BE49-F238E27FC236}">
                <a16:creationId xmlns:a16="http://schemas.microsoft.com/office/drawing/2014/main" id="{8102674C-71DE-4EDB-8BD4-CAEE3D3DF9C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44654" y="3623495"/>
            <a:ext cx="360000" cy="360000"/>
          </a:xfrm>
          <a:prstGeom prst="rect">
            <a:avLst/>
          </a:prstGeom>
        </p:spPr>
      </p:pic>
      <p:pic>
        <p:nvPicPr>
          <p:cNvPr id="26" name="Graphic 25" descr="Nervous face with solid fill">
            <a:extLst>
              <a:ext uri="{FF2B5EF4-FFF2-40B4-BE49-F238E27FC236}">
                <a16:creationId xmlns:a16="http://schemas.microsoft.com/office/drawing/2014/main" id="{EAB6EDE5-81B1-46EF-BC81-ABC67A9E4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8178" y="2156265"/>
            <a:ext cx="360000" cy="360000"/>
          </a:xfrm>
          <a:prstGeom prst="rect">
            <a:avLst/>
          </a:prstGeom>
        </p:spPr>
      </p:pic>
      <p:pic>
        <p:nvPicPr>
          <p:cNvPr id="27" name="Graphic 26" descr="Crying face with solid fill">
            <a:extLst>
              <a:ext uri="{FF2B5EF4-FFF2-40B4-BE49-F238E27FC236}">
                <a16:creationId xmlns:a16="http://schemas.microsoft.com/office/drawing/2014/main" id="{21BA059F-25C8-4476-A126-A611789173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178" y="2534278"/>
            <a:ext cx="360000" cy="360000"/>
          </a:xfrm>
          <a:prstGeom prst="rect">
            <a:avLst/>
          </a:prstGeom>
        </p:spPr>
      </p:pic>
      <p:pic>
        <p:nvPicPr>
          <p:cNvPr id="28" name="Graphic 27" descr="Grinning face with solid fill">
            <a:extLst>
              <a:ext uri="{FF2B5EF4-FFF2-40B4-BE49-F238E27FC236}">
                <a16:creationId xmlns:a16="http://schemas.microsoft.com/office/drawing/2014/main" id="{2BF1CFED-7EAA-45DB-811F-2A25626A4B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7034" y="2726537"/>
            <a:ext cx="360000" cy="360000"/>
          </a:xfrm>
          <a:prstGeom prst="rect">
            <a:avLst/>
          </a:prstGeom>
        </p:spPr>
      </p:pic>
      <p:pic>
        <p:nvPicPr>
          <p:cNvPr id="29" name="Graphic 28" descr="Winking face with solid fill">
            <a:extLst>
              <a:ext uri="{FF2B5EF4-FFF2-40B4-BE49-F238E27FC236}">
                <a16:creationId xmlns:a16="http://schemas.microsoft.com/office/drawing/2014/main" id="{96C5CE46-8849-46F8-A405-8FE85F2171D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27549" y="2886718"/>
            <a:ext cx="360000" cy="360000"/>
          </a:xfrm>
          <a:prstGeom prst="rect">
            <a:avLst/>
          </a:prstGeom>
        </p:spPr>
      </p:pic>
      <p:pic>
        <p:nvPicPr>
          <p:cNvPr id="34" name="Graphic 33" descr="Worried face with solid fill">
            <a:extLst>
              <a:ext uri="{FF2B5EF4-FFF2-40B4-BE49-F238E27FC236}">
                <a16:creationId xmlns:a16="http://schemas.microsoft.com/office/drawing/2014/main" id="{AD77FB7A-DE34-46FD-92BB-8C405421C61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30510" y="3438790"/>
            <a:ext cx="360000" cy="360000"/>
          </a:xfrm>
          <a:prstGeom prst="rect">
            <a:avLst/>
          </a:prstGeom>
        </p:spPr>
      </p:pic>
      <p:pic>
        <p:nvPicPr>
          <p:cNvPr id="35" name="Graphic 34" descr="Angry face with solid fill">
            <a:extLst>
              <a:ext uri="{FF2B5EF4-FFF2-40B4-BE49-F238E27FC236}">
                <a16:creationId xmlns:a16="http://schemas.microsoft.com/office/drawing/2014/main" id="{C3651A10-F68C-4D72-AC11-D109B0C6AEE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67200" y="3195029"/>
            <a:ext cx="360000" cy="360000"/>
          </a:xfrm>
          <a:prstGeom prst="rect">
            <a:avLst/>
          </a:prstGeom>
        </p:spPr>
      </p:pic>
      <p:pic>
        <p:nvPicPr>
          <p:cNvPr id="5" name="Graphic 4" descr="Worried face with solid fill">
            <a:extLst>
              <a:ext uri="{FF2B5EF4-FFF2-40B4-BE49-F238E27FC236}">
                <a16:creationId xmlns:a16="http://schemas.microsoft.com/office/drawing/2014/main" id="{C7FA884C-6E0B-4D4C-AC7F-47E464B59A66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330534" y="3826884"/>
            <a:ext cx="360000" cy="360000"/>
          </a:xfrm>
          <a:prstGeom prst="rect">
            <a:avLst/>
          </a:prstGeom>
        </p:spPr>
      </p:pic>
      <p:pic>
        <p:nvPicPr>
          <p:cNvPr id="14" name="Graphic 13" descr="Tongue face with solid fill">
            <a:extLst>
              <a:ext uri="{FF2B5EF4-FFF2-40B4-BE49-F238E27FC236}">
                <a16:creationId xmlns:a16="http://schemas.microsoft.com/office/drawing/2014/main" id="{0D1EFB11-281B-4814-BC14-F74C46B309B5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925773" y="2135653"/>
            <a:ext cx="360000" cy="360000"/>
          </a:xfrm>
          <a:prstGeom prst="rect">
            <a:avLst/>
          </a:prstGeom>
        </p:spPr>
      </p:pic>
      <p:pic>
        <p:nvPicPr>
          <p:cNvPr id="20" name="Graphic 19" descr="In love face with solid fill">
            <a:extLst>
              <a:ext uri="{FF2B5EF4-FFF2-40B4-BE49-F238E27FC236}">
                <a16:creationId xmlns:a16="http://schemas.microsoft.com/office/drawing/2014/main" id="{5E8F22E1-CEC6-4B7D-ACA3-DF1E78AC5A9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99401" y="3919566"/>
            <a:ext cx="360000" cy="360000"/>
          </a:xfrm>
          <a:prstGeom prst="rect">
            <a:avLst/>
          </a:prstGeom>
        </p:spPr>
      </p:pic>
      <p:pic>
        <p:nvPicPr>
          <p:cNvPr id="30" name="Graphic 29" descr="Confused face with solid fill">
            <a:extLst>
              <a:ext uri="{FF2B5EF4-FFF2-40B4-BE49-F238E27FC236}">
                <a16:creationId xmlns:a16="http://schemas.microsoft.com/office/drawing/2014/main" id="{5C83ECA6-1314-4BB5-A560-D05155552090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384968" y="4207502"/>
            <a:ext cx="360000" cy="360000"/>
          </a:xfrm>
          <a:prstGeom prst="rect">
            <a:avLst/>
          </a:prstGeom>
        </p:spPr>
      </p:pic>
      <p:pic>
        <p:nvPicPr>
          <p:cNvPr id="36" name="Graphic 35" descr="Sad face with solid fill">
            <a:extLst>
              <a:ext uri="{FF2B5EF4-FFF2-40B4-BE49-F238E27FC236}">
                <a16:creationId xmlns:a16="http://schemas.microsoft.com/office/drawing/2014/main" id="{14CF9481-A348-4278-A3FE-5F92A86CEEDB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975791" y="4262584"/>
            <a:ext cx="360000" cy="360000"/>
          </a:xfrm>
          <a:prstGeom prst="rect">
            <a:avLst/>
          </a:prstGeom>
        </p:spPr>
      </p:pic>
      <p:pic>
        <p:nvPicPr>
          <p:cNvPr id="44" name="Graphic 43" descr="Neutral face with solid fill">
            <a:extLst>
              <a:ext uri="{FF2B5EF4-FFF2-40B4-BE49-F238E27FC236}">
                <a16:creationId xmlns:a16="http://schemas.microsoft.com/office/drawing/2014/main" id="{E091D98A-3C63-4594-B6E8-AFEB60A194A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386614" y="4378655"/>
            <a:ext cx="360000" cy="360000"/>
          </a:xfrm>
          <a:prstGeom prst="rect">
            <a:avLst/>
          </a:prstGeom>
        </p:spPr>
      </p:pic>
      <p:pic>
        <p:nvPicPr>
          <p:cNvPr id="68" name="Graphic 67" descr="Worried face with solid fill">
            <a:extLst>
              <a:ext uri="{FF2B5EF4-FFF2-40B4-BE49-F238E27FC236}">
                <a16:creationId xmlns:a16="http://schemas.microsoft.com/office/drawing/2014/main" id="{84B0BFD5-6AD7-424C-9797-F074F21BB800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37647" y="4191410"/>
            <a:ext cx="360000" cy="360000"/>
          </a:xfrm>
          <a:prstGeom prst="rect">
            <a:avLst/>
          </a:prstGeom>
        </p:spPr>
      </p:pic>
      <p:pic>
        <p:nvPicPr>
          <p:cNvPr id="72" name="Graphic 71" descr="Smiling face with solid fill">
            <a:extLst>
              <a:ext uri="{FF2B5EF4-FFF2-40B4-BE49-F238E27FC236}">
                <a16:creationId xmlns:a16="http://schemas.microsoft.com/office/drawing/2014/main" id="{C4E4B5E2-4ACE-48C3-9A1F-18F34620DBD3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935009" y="4699382"/>
            <a:ext cx="360000" cy="360000"/>
          </a:xfrm>
          <a:prstGeom prst="rect">
            <a:avLst/>
          </a:prstGeom>
        </p:spPr>
      </p:pic>
      <p:pic>
        <p:nvPicPr>
          <p:cNvPr id="85" name="Graphic 84" descr="Confused face with solid fill">
            <a:extLst>
              <a:ext uri="{FF2B5EF4-FFF2-40B4-BE49-F238E27FC236}">
                <a16:creationId xmlns:a16="http://schemas.microsoft.com/office/drawing/2014/main" id="{C423B9C7-137B-450E-9188-8C17387F7226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699762" y="4707985"/>
            <a:ext cx="360000" cy="360000"/>
          </a:xfrm>
          <a:prstGeom prst="rect">
            <a:avLst/>
          </a:prstGeom>
        </p:spPr>
      </p:pic>
      <p:pic>
        <p:nvPicPr>
          <p:cNvPr id="86" name="Graphic 85" descr="Grinning face with solid fill">
            <a:extLst>
              <a:ext uri="{FF2B5EF4-FFF2-40B4-BE49-F238E27FC236}">
                <a16:creationId xmlns:a16="http://schemas.microsoft.com/office/drawing/2014/main" id="{D4641B6C-59A1-4E74-A728-4D0E3CCF68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1377" y="5104790"/>
            <a:ext cx="360000" cy="360000"/>
          </a:xfrm>
          <a:prstGeom prst="rect">
            <a:avLst/>
          </a:prstGeom>
        </p:spPr>
      </p:pic>
      <p:pic>
        <p:nvPicPr>
          <p:cNvPr id="87" name="Graphic 86" descr="Sad face with solid fill">
            <a:extLst>
              <a:ext uri="{FF2B5EF4-FFF2-40B4-BE49-F238E27FC236}">
                <a16:creationId xmlns:a16="http://schemas.microsoft.com/office/drawing/2014/main" id="{F634EDE3-0693-4C81-9C98-25C1DD7B5A20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233331" y="4887985"/>
            <a:ext cx="360000" cy="360000"/>
          </a:xfrm>
          <a:prstGeom prst="rect">
            <a:avLst/>
          </a:prstGeom>
        </p:spPr>
      </p:pic>
      <p:pic>
        <p:nvPicPr>
          <p:cNvPr id="98" name="Graphic 97" descr="Grinning face with solid fill">
            <a:extLst>
              <a:ext uri="{FF2B5EF4-FFF2-40B4-BE49-F238E27FC236}">
                <a16:creationId xmlns:a16="http://schemas.microsoft.com/office/drawing/2014/main" id="{5BE1EE5F-F9ED-43F3-AADA-FF4138A270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5003" y="5432556"/>
            <a:ext cx="360000" cy="360000"/>
          </a:xfrm>
          <a:prstGeom prst="rect">
            <a:avLst/>
          </a:prstGeom>
        </p:spPr>
      </p:pic>
      <p:pic>
        <p:nvPicPr>
          <p:cNvPr id="104" name="Graphic 103" descr="Confused face with solid fill">
            <a:extLst>
              <a:ext uri="{FF2B5EF4-FFF2-40B4-BE49-F238E27FC236}">
                <a16:creationId xmlns:a16="http://schemas.microsoft.com/office/drawing/2014/main" id="{EF5E13A1-7D50-4B81-999B-72BB49DF7D31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199275" y="5336198"/>
            <a:ext cx="360000" cy="360000"/>
          </a:xfrm>
          <a:prstGeom prst="rect">
            <a:avLst/>
          </a:prstGeom>
        </p:spPr>
      </p:pic>
      <p:pic>
        <p:nvPicPr>
          <p:cNvPr id="107" name="Graphic 106" descr="Nervous face with solid fill">
            <a:extLst>
              <a:ext uri="{FF2B5EF4-FFF2-40B4-BE49-F238E27FC236}">
                <a16:creationId xmlns:a16="http://schemas.microsoft.com/office/drawing/2014/main" id="{3783B7EB-3318-46CD-962F-017618F958D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951869" y="2543775"/>
            <a:ext cx="360000" cy="360000"/>
          </a:xfrm>
          <a:prstGeom prst="rect">
            <a:avLst/>
          </a:prstGeom>
        </p:spPr>
      </p:pic>
      <p:pic>
        <p:nvPicPr>
          <p:cNvPr id="108" name="Graphic 107" descr="Worried face with solid fill">
            <a:extLst>
              <a:ext uri="{FF2B5EF4-FFF2-40B4-BE49-F238E27FC236}">
                <a16:creationId xmlns:a16="http://schemas.microsoft.com/office/drawing/2014/main" id="{F91CAE76-BA43-426D-B822-44507E371588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19442" y="3282868"/>
            <a:ext cx="360000" cy="360000"/>
          </a:xfrm>
          <a:prstGeom prst="rect">
            <a:avLst/>
          </a:prstGeom>
        </p:spPr>
      </p:pic>
      <p:pic>
        <p:nvPicPr>
          <p:cNvPr id="109" name="Graphic 108" descr="Worried face with solid fill">
            <a:extLst>
              <a:ext uri="{FF2B5EF4-FFF2-40B4-BE49-F238E27FC236}">
                <a16:creationId xmlns:a16="http://schemas.microsoft.com/office/drawing/2014/main" id="{F068A4D5-B089-4797-A74C-F62C280D87B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31104" y="2939341"/>
            <a:ext cx="360000" cy="360000"/>
          </a:xfrm>
          <a:prstGeom prst="rect">
            <a:avLst/>
          </a:prstGeom>
        </p:spPr>
      </p:pic>
      <p:pic>
        <p:nvPicPr>
          <p:cNvPr id="111" name="Graphic 110" descr="Crying face with solid fill">
            <a:extLst>
              <a:ext uri="{FF2B5EF4-FFF2-40B4-BE49-F238E27FC236}">
                <a16:creationId xmlns:a16="http://schemas.microsoft.com/office/drawing/2014/main" id="{551C2236-FB4A-4749-AAE9-566A02479C11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9514" y="5608892"/>
            <a:ext cx="360000" cy="360000"/>
          </a:xfrm>
          <a:prstGeom prst="rect">
            <a:avLst/>
          </a:prstGeom>
        </p:spPr>
      </p:pic>
      <p:pic>
        <p:nvPicPr>
          <p:cNvPr id="112" name="Graphic 111" descr="In love face with solid fill">
            <a:extLst>
              <a:ext uri="{FF2B5EF4-FFF2-40B4-BE49-F238E27FC236}">
                <a16:creationId xmlns:a16="http://schemas.microsoft.com/office/drawing/2014/main" id="{E40D6C6C-2101-4113-987D-9847FED80D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18342" y="2772808"/>
            <a:ext cx="360000" cy="360000"/>
          </a:xfrm>
          <a:prstGeom prst="rect">
            <a:avLst/>
          </a:prstGeom>
        </p:spPr>
      </p:pic>
      <p:pic>
        <p:nvPicPr>
          <p:cNvPr id="113" name="Graphic 112" descr="Worried face with solid fill">
            <a:extLst>
              <a:ext uri="{FF2B5EF4-FFF2-40B4-BE49-F238E27FC236}">
                <a16:creationId xmlns:a16="http://schemas.microsoft.com/office/drawing/2014/main" id="{BEABDA73-9AFA-4775-BD40-4F5C6BD114C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05088" y="2446124"/>
            <a:ext cx="360000" cy="360000"/>
          </a:xfrm>
          <a:prstGeom prst="rect">
            <a:avLst/>
          </a:prstGeom>
        </p:spPr>
      </p:pic>
      <p:pic>
        <p:nvPicPr>
          <p:cNvPr id="114" name="Graphic 113" descr="Grinning face with solid fill">
            <a:extLst>
              <a:ext uri="{FF2B5EF4-FFF2-40B4-BE49-F238E27FC236}">
                <a16:creationId xmlns:a16="http://schemas.microsoft.com/office/drawing/2014/main" id="{30437B40-E7E8-4496-A273-B4B28CB71A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4075" y="2726285"/>
            <a:ext cx="360000" cy="360000"/>
          </a:xfrm>
          <a:prstGeom prst="rect">
            <a:avLst/>
          </a:prstGeom>
        </p:spPr>
      </p:pic>
      <p:pic>
        <p:nvPicPr>
          <p:cNvPr id="115" name="Graphic 114" descr="Crying face with solid fill">
            <a:extLst>
              <a:ext uri="{FF2B5EF4-FFF2-40B4-BE49-F238E27FC236}">
                <a16:creationId xmlns:a16="http://schemas.microsoft.com/office/drawing/2014/main" id="{A1454E44-AC5E-4819-9B22-893A6904AF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5641" y="2942355"/>
            <a:ext cx="360000" cy="360000"/>
          </a:xfrm>
          <a:prstGeom prst="rect">
            <a:avLst/>
          </a:prstGeom>
        </p:spPr>
      </p:pic>
      <p:pic>
        <p:nvPicPr>
          <p:cNvPr id="116" name="Graphic 115" descr="Grinning face with solid fill">
            <a:extLst>
              <a:ext uri="{FF2B5EF4-FFF2-40B4-BE49-F238E27FC236}">
                <a16:creationId xmlns:a16="http://schemas.microsoft.com/office/drawing/2014/main" id="{B854950C-EA0F-445F-9DB5-1B15F07A4E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9211" y="3302355"/>
            <a:ext cx="360000" cy="360000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5436CF-4A1A-4595-9742-3047DA87CBA3}"/>
              </a:ext>
            </a:extLst>
          </p:cNvPr>
          <p:cNvSpPr/>
          <p:nvPr/>
        </p:nvSpPr>
        <p:spPr>
          <a:xfrm>
            <a:off x="4136245" y="1940057"/>
            <a:ext cx="6393985" cy="40776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4000">
                <a:srgbClr val="FFFFFF">
                  <a:alpha val="50000"/>
                </a:srgbClr>
              </a:gs>
              <a:gs pos="100000">
                <a:schemeClr val="bg1">
                  <a:lumMod val="100000"/>
                </a:schemeClr>
              </a:gs>
              <a:gs pos="0">
                <a:schemeClr val="bg1">
                  <a:alpha val="2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F40E837E-2967-4280-9E88-1A8575CFDA5C}"/>
              </a:ext>
            </a:extLst>
          </p:cNvPr>
          <p:cNvSpPr/>
          <p:nvPr/>
        </p:nvSpPr>
        <p:spPr>
          <a:xfrm>
            <a:off x="1305279" y="1429052"/>
            <a:ext cx="1514229" cy="404247"/>
          </a:xfrm>
          <a:prstGeom prst="wedgeRoundRectCallout">
            <a:avLst>
              <a:gd name="adj1" fmla="val -20326"/>
              <a:gd name="adj2" fmla="val 92271"/>
              <a:gd name="adj3" fmla="val 16667"/>
            </a:avLst>
          </a:prstGeom>
          <a:solidFill>
            <a:srgbClr val="E8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/>
              <a:t>Time </a:t>
            </a:r>
            <a:r>
              <a:rPr lang="nb-NO" sz="1600" err="1"/>
              <a:t>of</a:t>
            </a:r>
            <a:r>
              <a:rPr lang="nb-NO" sz="1600"/>
              <a:t> </a:t>
            </a:r>
            <a:r>
              <a:rPr lang="nb-NO" sz="1600" err="1"/>
              <a:t>Meal</a:t>
            </a:r>
            <a:endParaRPr lang="nb-NO" sz="16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39E9ABE-A93C-46D6-B12F-C0BC53DD7594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F2D0097-2F9B-42F1-B9B5-4A0FFA247E60}"/>
              </a:ext>
            </a:extLst>
          </p:cNvPr>
          <p:cNvSpPr txBox="1"/>
          <p:nvPr/>
        </p:nvSpPr>
        <p:spPr>
          <a:xfrm>
            <a:off x="609599" y="401896"/>
            <a:ext cx="301717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E85E6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Collect</a:t>
            </a:r>
            <a:endParaRPr lang="nb-NO" sz="2400" b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sz="2400" b="1">
                <a:latin typeface="Roboto"/>
                <a:ea typeface="Roboto"/>
                <a:cs typeface="Roboto"/>
              </a:rPr>
              <a:t>Timing Is </a:t>
            </a:r>
            <a:r>
              <a:rPr lang="nb-NO" sz="2400" b="1" err="1">
                <a:latin typeface="Roboto"/>
                <a:ea typeface="Roboto"/>
                <a:cs typeface="Roboto"/>
              </a:rPr>
              <a:t>Everything</a:t>
            </a:r>
            <a:endParaRPr lang="nb-NO" sz="2400" b="1" err="1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pic>
        <p:nvPicPr>
          <p:cNvPr id="84" name="Graphic 83" descr="Crying face with solid fill">
            <a:extLst>
              <a:ext uri="{FF2B5EF4-FFF2-40B4-BE49-F238E27FC236}">
                <a16:creationId xmlns:a16="http://schemas.microsoft.com/office/drawing/2014/main" id="{CA43C8BC-F970-4A73-BD69-09E19A2955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6978" y="3078451"/>
            <a:ext cx="360000" cy="360000"/>
          </a:xfrm>
          <a:prstGeom prst="rect">
            <a:avLst/>
          </a:prstGeom>
        </p:spPr>
      </p:pic>
      <p:pic>
        <p:nvPicPr>
          <p:cNvPr id="88" name="Graphic 87" descr="Angry face with solid fill">
            <a:extLst>
              <a:ext uri="{FF2B5EF4-FFF2-40B4-BE49-F238E27FC236}">
                <a16:creationId xmlns:a16="http://schemas.microsoft.com/office/drawing/2014/main" id="{80728291-1E14-48F2-8D9F-E0D49315FF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3334" y="2898179"/>
            <a:ext cx="360000" cy="360000"/>
          </a:xfrm>
          <a:prstGeom prst="rect">
            <a:avLst/>
          </a:prstGeom>
        </p:spPr>
      </p:pic>
      <p:pic>
        <p:nvPicPr>
          <p:cNvPr id="89" name="Graphic 88" descr="Worried face with solid fill">
            <a:extLst>
              <a:ext uri="{FF2B5EF4-FFF2-40B4-BE49-F238E27FC236}">
                <a16:creationId xmlns:a16="http://schemas.microsoft.com/office/drawing/2014/main" id="{24B3CAE3-AEFA-44F4-AD3B-F9586665964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02440" y="3369205"/>
            <a:ext cx="360000" cy="360000"/>
          </a:xfrm>
          <a:prstGeom prst="rect">
            <a:avLst/>
          </a:prstGeom>
        </p:spPr>
      </p:pic>
      <p:pic>
        <p:nvPicPr>
          <p:cNvPr id="91" name="Graphic 90" descr="Devil face with solid fill">
            <a:extLst>
              <a:ext uri="{FF2B5EF4-FFF2-40B4-BE49-F238E27FC236}">
                <a16:creationId xmlns:a16="http://schemas.microsoft.com/office/drawing/2014/main" id="{691DCC1E-F290-4107-896E-8E9F74C0BEC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5752" y="2849024"/>
            <a:ext cx="360000" cy="360000"/>
          </a:xfrm>
          <a:prstGeom prst="rect">
            <a:avLst/>
          </a:prstGeom>
        </p:spPr>
      </p:pic>
      <p:pic>
        <p:nvPicPr>
          <p:cNvPr id="92" name="Graphic 91" descr="Nervous face with solid fill">
            <a:extLst>
              <a:ext uri="{FF2B5EF4-FFF2-40B4-BE49-F238E27FC236}">
                <a16:creationId xmlns:a16="http://schemas.microsoft.com/office/drawing/2014/main" id="{FF611369-75B8-4764-ADFB-74333D2A8D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4299" y="2739503"/>
            <a:ext cx="360000" cy="360000"/>
          </a:xfrm>
          <a:prstGeom prst="rect">
            <a:avLst/>
          </a:prstGeom>
        </p:spPr>
      </p:pic>
      <p:pic>
        <p:nvPicPr>
          <p:cNvPr id="93" name="Graphic 92" descr="Winking face with solid fill">
            <a:extLst>
              <a:ext uri="{FF2B5EF4-FFF2-40B4-BE49-F238E27FC236}">
                <a16:creationId xmlns:a16="http://schemas.microsoft.com/office/drawing/2014/main" id="{638F8572-AE8C-4CE9-B85D-897C9F0D64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77033" y="3461181"/>
            <a:ext cx="360000" cy="360000"/>
          </a:xfrm>
          <a:prstGeom prst="rect">
            <a:avLst/>
          </a:prstGeom>
        </p:spPr>
      </p:pic>
      <p:pic>
        <p:nvPicPr>
          <p:cNvPr id="94" name="Graphic 93" descr="Grinning face with solid fill">
            <a:extLst>
              <a:ext uri="{FF2B5EF4-FFF2-40B4-BE49-F238E27FC236}">
                <a16:creationId xmlns:a16="http://schemas.microsoft.com/office/drawing/2014/main" id="{4B182F70-8E3C-48A4-84BD-EA3E1BE17D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9413" y="2564223"/>
            <a:ext cx="360000" cy="360000"/>
          </a:xfrm>
          <a:prstGeom prst="rect">
            <a:avLst/>
          </a:prstGeom>
        </p:spPr>
      </p:pic>
      <p:pic>
        <p:nvPicPr>
          <p:cNvPr id="95" name="Graphic 94" descr="Winking face with solid fill">
            <a:extLst>
              <a:ext uri="{FF2B5EF4-FFF2-40B4-BE49-F238E27FC236}">
                <a16:creationId xmlns:a16="http://schemas.microsoft.com/office/drawing/2014/main" id="{D6BD11FF-2E66-4EC5-AFE0-22E55011C14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75916" y="2724404"/>
            <a:ext cx="360000" cy="360000"/>
          </a:xfrm>
          <a:prstGeom prst="rect">
            <a:avLst/>
          </a:prstGeom>
        </p:spPr>
      </p:pic>
      <p:pic>
        <p:nvPicPr>
          <p:cNvPr id="96" name="Graphic 95" descr="Worried face with solid fill">
            <a:extLst>
              <a:ext uri="{FF2B5EF4-FFF2-40B4-BE49-F238E27FC236}">
                <a16:creationId xmlns:a16="http://schemas.microsoft.com/office/drawing/2014/main" id="{5EF626D9-9B32-4C49-8E49-C59869D35C66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67352" y="3664570"/>
            <a:ext cx="360000" cy="360000"/>
          </a:xfrm>
          <a:prstGeom prst="rect">
            <a:avLst/>
          </a:prstGeom>
        </p:spPr>
      </p:pic>
      <p:pic>
        <p:nvPicPr>
          <p:cNvPr id="97" name="Graphic 96" descr="Worried face with solid fill">
            <a:extLst>
              <a:ext uri="{FF2B5EF4-FFF2-40B4-BE49-F238E27FC236}">
                <a16:creationId xmlns:a16="http://schemas.microsoft.com/office/drawing/2014/main" id="{1D19F05F-D83B-4211-A350-8BAB75EA4FC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51821" y="3120554"/>
            <a:ext cx="360000" cy="360000"/>
          </a:xfrm>
          <a:prstGeom prst="rect">
            <a:avLst/>
          </a:prstGeom>
        </p:spPr>
      </p:pic>
      <p:pic>
        <p:nvPicPr>
          <p:cNvPr id="99" name="Graphic 98" descr="Worried face with solid fill">
            <a:extLst>
              <a:ext uri="{FF2B5EF4-FFF2-40B4-BE49-F238E27FC236}">
                <a16:creationId xmlns:a16="http://schemas.microsoft.com/office/drawing/2014/main" id="{013A6CD8-1BFA-4AF8-8645-079D512A02E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37467" y="2283810"/>
            <a:ext cx="360000" cy="36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04635B-FF4B-49D7-A928-F9E11EF5773B}"/>
              </a:ext>
            </a:extLst>
          </p:cNvPr>
          <p:cNvGrpSpPr/>
          <p:nvPr/>
        </p:nvGrpSpPr>
        <p:grpSpPr>
          <a:xfrm>
            <a:off x="1515192" y="2092612"/>
            <a:ext cx="464199" cy="464199"/>
            <a:chOff x="2827549" y="-522864"/>
            <a:chExt cx="585812" cy="58581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7F5002-16B5-43A8-AA48-651C86EEBD12}"/>
                </a:ext>
              </a:extLst>
            </p:cNvPr>
            <p:cNvSpPr/>
            <p:nvPr/>
          </p:nvSpPr>
          <p:spPr>
            <a:xfrm>
              <a:off x="2827549" y="-522864"/>
              <a:ext cx="585812" cy="585812"/>
            </a:xfrm>
            <a:prstGeom prst="ellipse">
              <a:avLst/>
            </a:prstGeom>
            <a:solidFill>
              <a:srgbClr val="E8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 descr="Fork and knife">
              <a:extLst>
                <a:ext uri="{FF2B5EF4-FFF2-40B4-BE49-F238E27FC236}">
                  <a16:creationId xmlns:a16="http://schemas.microsoft.com/office/drawing/2014/main" id="{9EDF1FA6-23A2-4023-92FA-9A490CFEC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938244" y="-409958"/>
              <a:ext cx="360000" cy="360000"/>
            </a:xfrm>
            <a:prstGeom prst="rect">
              <a:avLst/>
            </a:prstGeom>
          </p:spPr>
        </p:pic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BA0F32E7-4997-4F6D-9090-21B229C29706}"/>
              </a:ext>
            </a:extLst>
          </p:cNvPr>
          <p:cNvSpPr txBox="1"/>
          <p:nvPr/>
        </p:nvSpPr>
        <p:spPr>
          <a:xfrm>
            <a:off x="3597663" y="1814027"/>
            <a:ext cx="1075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HOUR </a:t>
            </a:r>
          </a:p>
          <a:p>
            <a:pPr algn="ctr"/>
            <a:r>
              <a:rPr lang="nb-NO" sz="11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MEAL </a:t>
            </a:r>
            <a:endParaRPr lang="en-GB" sz="1100" b="1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D4D64AD-DC15-4E7D-A6A0-346D61FA8E48}"/>
              </a:ext>
            </a:extLst>
          </p:cNvPr>
          <p:cNvSpPr/>
          <p:nvPr/>
        </p:nvSpPr>
        <p:spPr>
          <a:xfrm>
            <a:off x="4042337" y="2236516"/>
            <a:ext cx="176389" cy="176389"/>
          </a:xfrm>
          <a:prstGeom prst="ellipse">
            <a:avLst/>
          </a:prstGeom>
          <a:solidFill>
            <a:srgbClr val="E8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2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09599" y="401896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err="1">
                <a:solidFill>
                  <a:srgbClr val="5B9BD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Analyze</a:t>
            </a:r>
            <a:endParaRPr lang="nb-NO" sz="1600">
              <a:solidFill>
                <a:srgbClr val="5B9BD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nb-NO" sz="2400" b="1" err="1">
                <a:latin typeface="Roboto" panose="02000000000000000000" pitchFamily="2" charset="0"/>
                <a:ea typeface="Roboto" panose="02000000000000000000" pitchFamily="2" charset="0"/>
              </a:rPr>
              <a:t>Dive</a:t>
            </a:r>
            <a:r>
              <a:rPr lang="nb-NO" sz="2400" b="1">
                <a:latin typeface="Roboto" panose="02000000000000000000" pitchFamily="2" charset="0"/>
                <a:ea typeface="Roboto" panose="02000000000000000000" pitchFamily="2" charset="0"/>
              </a:rPr>
              <a:t> Into </a:t>
            </a:r>
            <a:r>
              <a:rPr lang="nb-NO" sz="2400" b="1" err="1"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b-NO" sz="2400" b="1">
                <a:latin typeface="Roboto" panose="02000000000000000000" pitchFamily="2" charset="0"/>
                <a:ea typeface="Roboto" panose="02000000000000000000" pitchFamily="2" charset="0"/>
              </a:rPr>
              <a:t> Details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41" y="400549"/>
            <a:ext cx="811479" cy="709233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76EDA88-8E38-426E-A8BC-BC95A8062C5A}"/>
              </a:ext>
            </a:extLst>
          </p:cNvPr>
          <p:cNvCxnSpPr>
            <a:cxnSpLocks/>
          </p:cNvCxnSpPr>
          <p:nvPr/>
        </p:nvCxnSpPr>
        <p:spPr>
          <a:xfrm>
            <a:off x="6381699" y="3736887"/>
            <a:ext cx="0" cy="507790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55A4DB-5D78-4445-88DC-0E87765017D3}"/>
              </a:ext>
            </a:extLst>
          </p:cNvPr>
          <p:cNvSpPr/>
          <p:nvPr/>
        </p:nvSpPr>
        <p:spPr>
          <a:xfrm>
            <a:off x="6471137" y="1464928"/>
            <a:ext cx="5159523" cy="948072"/>
          </a:xfrm>
          <a:prstGeom prst="roundRect">
            <a:avLst>
              <a:gd name="adj" fmla="val 12465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542CC-8FE1-4E72-9A2C-2E31B00D4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61" y="1464928"/>
            <a:ext cx="5498016" cy="47248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80B40-D00F-45BD-B0B6-7F89277FA7A5}"/>
              </a:ext>
            </a:extLst>
          </p:cNvPr>
          <p:cNvSpPr txBox="1"/>
          <p:nvPr/>
        </p:nvSpPr>
        <p:spPr>
          <a:xfrm>
            <a:off x="7319656" y="1678523"/>
            <a:ext cx="4246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Built-in close collaboration with clients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Delivering value from day one!</a:t>
            </a:r>
          </a:p>
        </p:txBody>
      </p:sp>
      <p:pic>
        <p:nvPicPr>
          <p:cNvPr id="10" name="Graphic 9" descr="Connections">
            <a:extLst>
              <a:ext uri="{FF2B5EF4-FFF2-40B4-BE49-F238E27FC236}">
                <a16:creationId xmlns:a16="http://schemas.microsoft.com/office/drawing/2014/main" id="{4D50AC8D-FDC4-4014-95D6-C69956ED89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2748" y="1664247"/>
            <a:ext cx="582551" cy="582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CE25EE-BEBE-459A-9F72-63B0EC21CDF2}"/>
              </a:ext>
            </a:extLst>
          </p:cNvPr>
          <p:cNvSpPr txBox="1"/>
          <p:nvPr/>
        </p:nvSpPr>
        <p:spPr>
          <a:xfrm>
            <a:off x="6450127" y="3104636"/>
            <a:ext cx="2259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 easy, designed for busy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Dashboards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Blazingly fast drill-down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 statistics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Trendlines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E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B1018-97D0-46F5-876E-B706808712C3}"/>
              </a:ext>
            </a:extLst>
          </p:cNvPr>
          <p:cNvSpPr txBox="1"/>
          <p:nvPr/>
        </p:nvSpPr>
        <p:spPr>
          <a:xfrm>
            <a:off x="9077144" y="3104636"/>
            <a:ext cx="2489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MULTIPLE VENUES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 transparency across your 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Goals (KPIs)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Benchmarking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Flexible configuration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Real-time, 24/7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877465-612B-40F0-8CD0-A97AB52D0E9E}"/>
              </a:ext>
            </a:extLst>
          </p:cNvPr>
          <p:cNvCxnSpPr>
            <a:cxnSpLocks/>
          </p:cNvCxnSpPr>
          <p:nvPr/>
        </p:nvCxnSpPr>
        <p:spPr>
          <a:xfrm>
            <a:off x="8831903" y="2908300"/>
            <a:ext cx="0" cy="32814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ill the Levy Restaurants Survey and redeemable coupon | Surveys, Survey  sites, Restaurant">
            <a:extLst>
              <a:ext uri="{FF2B5EF4-FFF2-40B4-BE49-F238E27FC236}">
                <a16:creationId xmlns:a16="http://schemas.microsoft.com/office/drawing/2014/main" id="{DB8546AF-226D-459F-AFBE-C1E4C27B3E77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" y="1816621"/>
            <a:ext cx="1035845" cy="578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93609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09599" y="401896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Standard Prices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41" y="400549"/>
            <a:ext cx="811479" cy="7092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980EB3-F95C-42FD-AB5E-B1BC69149318}"/>
              </a:ext>
            </a:extLst>
          </p:cNvPr>
          <p:cNvCxnSpPr>
            <a:cxnSpLocks/>
          </p:cNvCxnSpPr>
          <p:nvPr/>
        </p:nvCxnSpPr>
        <p:spPr>
          <a:xfrm>
            <a:off x="6096000" y="1034473"/>
            <a:ext cx="0" cy="5624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9ABF90-256C-4C0B-9507-8376A0BC153A}"/>
              </a:ext>
            </a:extLst>
          </p:cNvPr>
          <p:cNvSpPr txBox="1"/>
          <p:nvPr/>
        </p:nvSpPr>
        <p:spPr>
          <a:xfrm>
            <a:off x="1571405" y="4791829"/>
            <a:ext cx="3178114" cy="13542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 panose="02000000000000000000" pitchFamily="2" charset="0"/>
              </a:rPr>
              <a:t>FOODBACK ANALYTICS</a:t>
            </a:r>
          </a:p>
          <a:p>
            <a:pPr algn="ctr"/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b-NO" sz="3200" b="1" dirty="0">
                <a:latin typeface="Roboto"/>
                <a:ea typeface="Roboto"/>
              </a:rPr>
              <a:t>USD </a:t>
            </a:r>
            <a:r>
              <a:rPr lang="nb-NO" sz="3200" b="1" dirty="0">
                <a:latin typeface="Roboto"/>
                <a:ea typeface="Roboto" panose="02000000000000000000" pitchFamily="2" charset="0"/>
              </a:rPr>
              <a:t>59 </a:t>
            </a:r>
          </a:p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 panose="02000000000000000000" pitchFamily="2" charset="0"/>
              </a:rPr>
              <a:t>per month / per venue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47F33D-7044-4BEC-A479-428E34A7632D}"/>
              </a:ext>
            </a:extLst>
          </p:cNvPr>
          <p:cNvSpPr/>
          <p:nvPr/>
        </p:nvSpPr>
        <p:spPr>
          <a:xfrm>
            <a:off x="6306072" y="1621483"/>
            <a:ext cx="701831" cy="7018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Graphic 25" descr="Single gear">
            <a:extLst>
              <a:ext uri="{FF2B5EF4-FFF2-40B4-BE49-F238E27FC236}">
                <a16:creationId xmlns:a16="http://schemas.microsoft.com/office/drawing/2014/main" id="{0584AC32-1F9D-490E-ACDB-8F87C51B2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2173" y="1729864"/>
            <a:ext cx="467356" cy="467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91F4E5-978A-4C4C-A973-CDC76DB6C500}"/>
              </a:ext>
            </a:extLst>
          </p:cNvPr>
          <p:cNvSpPr txBox="1"/>
          <p:nvPr/>
        </p:nvSpPr>
        <p:spPr>
          <a:xfrm>
            <a:off x="2272238" y="1570077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0B3F05-E7D2-43CF-B35C-B5E58C867774}"/>
              </a:ext>
            </a:extLst>
          </p:cNvPr>
          <p:cNvSpPr txBox="1"/>
          <p:nvPr/>
        </p:nvSpPr>
        <p:spPr>
          <a:xfrm>
            <a:off x="6197447" y="11176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926131-A88D-4551-AFA0-63D34D1227D2}"/>
              </a:ext>
            </a:extLst>
          </p:cNvPr>
          <p:cNvSpPr txBox="1"/>
          <p:nvPr/>
        </p:nvSpPr>
        <p:spPr>
          <a:xfrm>
            <a:off x="7055098" y="1655765"/>
            <a:ext cx="1980029" cy="615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6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SETUP</a:t>
            </a:r>
            <a:endParaRPr lang="nb-NO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dirty="0">
                <a:latin typeface="Roboto"/>
                <a:ea typeface="Roboto"/>
                <a:cs typeface="Roboto"/>
              </a:rPr>
              <a:t>USD 100 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per venue</a:t>
            </a: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6B5BB6-595A-4623-B40C-570894874E75}"/>
              </a:ext>
            </a:extLst>
          </p:cNvPr>
          <p:cNvSpPr/>
          <p:nvPr/>
        </p:nvSpPr>
        <p:spPr>
          <a:xfrm>
            <a:off x="6345804" y="3084687"/>
            <a:ext cx="701831" cy="7018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4D57058-F98A-4207-B071-B2F387FD8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24589" y="3263471"/>
            <a:ext cx="344259" cy="3442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482688-048B-4B3C-B0A6-7B1A39E0CC61}"/>
              </a:ext>
            </a:extLst>
          </p:cNvPr>
          <p:cNvSpPr txBox="1"/>
          <p:nvPr/>
        </p:nvSpPr>
        <p:spPr>
          <a:xfrm>
            <a:off x="7105966" y="3127825"/>
            <a:ext cx="1972015" cy="615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6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QR PRINT</a:t>
            </a:r>
            <a:endParaRPr lang="nb-NO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dirty="0">
                <a:latin typeface="Roboto"/>
                <a:ea typeface="Roboto"/>
                <a:cs typeface="Roboto"/>
              </a:rPr>
              <a:t>USD 2 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per table tent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86C49E-7FEC-4137-BA9F-4C4820A69991}"/>
              </a:ext>
            </a:extLst>
          </p:cNvPr>
          <p:cNvGrpSpPr/>
          <p:nvPr/>
        </p:nvGrpSpPr>
        <p:grpSpPr>
          <a:xfrm>
            <a:off x="1149752" y="2198486"/>
            <a:ext cx="4026380" cy="2323584"/>
            <a:chOff x="6887992" y="1402266"/>
            <a:chExt cx="4577094" cy="264139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3ECB41-176A-4A47-9D4C-E770DCFF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992" y="1402266"/>
              <a:ext cx="3534245" cy="198801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2C94157-6DD0-4D6B-A8C2-F939B9168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9264" y="1718726"/>
              <a:ext cx="2334255" cy="2006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A1B9238-CC83-4CBE-88D7-A011C4DC17AD}"/>
                </a:ext>
              </a:extLst>
            </p:cNvPr>
            <p:cNvGrpSpPr/>
            <p:nvPr/>
          </p:nvGrpSpPr>
          <p:grpSpPr>
            <a:xfrm>
              <a:off x="10494561" y="2021720"/>
              <a:ext cx="970525" cy="2021944"/>
              <a:chOff x="6883528" y="2590125"/>
              <a:chExt cx="1665356" cy="30878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090C30-0D77-4C9F-BBAC-BE52AAEB6C6C}"/>
                  </a:ext>
                </a:extLst>
              </p:cNvPr>
              <p:cNvSpPr/>
              <p:nvPr/>
            </p:nvSpPr>
            <p:spPr>
              <a:xfrm>
                <a:off x="6883528" y="2590125"/>
                <a:ext cx="1665356" cy="3021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F1F78EF-6958-40CD-9FC0-5AE37CF03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3528" y="2660899"/>
                <a:ext cx="1661730" cy="301710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719C00D-C05F-4A7A-8B4B-2EEDED0E869A}"/>
              </a:ext>
            </a:extLst>
          </p:cNvPr>
          <p:cNvSpPr txBox="1"/>
          <p:nvPr/>
        </p:nvSpPr>
        <p:spPr>
          <a:xfrm>
            <a:off x="6190106" y="2706214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INPUT METHODS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907673-1705-41ED-9E98-72C388989AEA}"/>
              </a:ext>
            </a:extLst>
          </p:cNvPr>
          <p:cNvSpPr/>
          <p:nvPr/>
        </p:nvSpPr>
        <p:spPr>
          <a:xfrm>
            <a:off x="6339167" y="4046399"/>
            <a:ext cx="702000" cy="702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pic>
        <p:nvPicPr>
          <p:cNvPr id="44" name="Graphic 43" descr="Cloud">
            <a:extLst>
              <a:ext uri="{FF2B5EF4-FFF2-40B4-BE49-F238E27FC236}">
                <a16:creationId xmlns:a16="http://schemas.microsoft.com/office/drawing/2014/main" id="{98FBB2E6-2B36-450E-9975-1A777425F6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4505" y="4127586"/>
            <a:ext cx="485632" cy="485632"/>
          </a:xfrm>
          <a:prstGeom prst="rect">
            <a:avLst/>
          </a:prstGeom>
        </p:spPr>
      </p:pic>
      <p:pic>
        <p:nvPicPr>
          <p:cNvPr id="45" name="Graphic 44" descr="Single gear">
            <a:extLst>
              <a:ext uri="{FF2B5EF4-FFF2-40B4-BE49-F238E27FC236}">
                <a16:creationId xmlns:a16="http://schemas.microsoft.com/office/drawing/2014/main" id="{6E41D9D0-6DF9-480D-B34E-19C3C2B717F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9787" y="4295481"/>
            <a:ext cx="169514" cy="1695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A3AABCC-9CE3-4F66-8A45-9E22A71CD226}"/>
              </a:ext>
            </a:extLst>
          </p:cNvPr>
          <p:cNvSpPr txBox="1"/>
          <p:nvPr/>
        </p:nvSpPr>
        <p:spPr>
          <a:xfrm>
            <a:off x="7082626" y="3997665"/>
            <a:ext cx="2026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API / INTEGRATION</a:t>
            </a:r>
            <a:endParaRPr lang="nb-NO" b="1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</a:rPr>
              <a:t>Let’s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</a:rPr>
              <a:t> talk</a:t>
            </a:r>
            <a:endParaRPr lang="nb-NO" sz="14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C17D3A-17F8-47A2-A9A8-FBFEEE383D50}"/>
              </a:ext>
            </a:extLst>
          </p:cNvPr>
          <p:cNvSpPr txBox="1"/>
          <p:nvPr/>
        </p:nvSpPr>
        <p:spPr>
          <a:xfrm>
            <a:off x="609599" y="79232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ea typeface="Roboto Light"/>
                <a:cs typeface="Roboto Light"/>
              </a:rPr>
              <a:t>For single venues </a:t>
            </a:r>
          </a:p>
        </p:txBody>
      </p:sp>
    </p:spTree>
    <p:extLst>
      <p:ext uri="{BB962C8B-B14F-4D97-AF65-F5344CB8AC3E}">
        <p14:creationId xmlns:p14="http://schemas.microsoft.com/office/powerpoint/2010/main" val="334356074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C370D-5584-4FAF-B1BD-74A1B07A867C}"/>
              </a:ext>
            </a:extLst>
          </p:cNvPr>
          <p:cNvSpPr/>
          <p:nvPr/>
        </p:nvSpPr>
        <p:spPr>
          <a:xfrm>
            <a:off x="513080" y="401896"/>
            <a:ext cx="96519" cy="707886"/>
          </a:xfrm>
          <a:prstGeom prst="rect">
            <a:avLst/>
          </a:prstGeom>
          <a:solidFill>
            <a:srgbClr val="EA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C0-FE3B-4AEB-A410-527093246F7C}"/>
              </a:ext>
            </a:extLst>
          </p:cNvPr>
          <p:cNvSpPr txBox="1"/>
          <p:nvPr/>
        </p:nvSpPr>
        <p:spPr>
          <a:xfrm>
            <a:off x="609599" y="40189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Compass Group Prices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A69DF4-E26E-4ED4-B878-FC6435171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7441" y="400549"/>
            <a:ext cx="811479" cy="7092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980EB3-F95C-42FD-AB5E-B1BC69149318}"/>
              </a:ext>
            </a:extLst>
          </p:cNvPr>
          <p:cNvCxnSpPr>
            <a:cxnSpLocks/>
          </p:cNvCxnSpPr>
          <p:nvPr/>
        </p:nvCxnSpPr>
        <p:spPr>
          <a:xfrm>
            <a:off x="6096000" y="1034473"/>
            <a:ext cx="0" cy="56249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9ABF90-256C-4C0B-9507-8376A0BC153A}"/>
              </a:ext>
            </a:extLst>
          </p:cNvPr>
          <p:cNvSpPr txBox="1"/>
          <p:nvPr/>
        </p:nvSpPr>
        <p:spPr>
          <a:xfrm>
            <a:off x="1571405" y="4791829"/>
            <a:ext cx="3178114" cy="13542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 panose="02000000000000000000" pitchFamily="2" charset="0"/>
              </a:rPr>
              <a:t>FOODBACK ANALYTICS</a:t>
            </a:r>
          </a:p>
          <a:p>
            <a:pPr algn="ctr"/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b-NO" sz="3200" b="1" dirty="0">
                <a:latin typeface="Roboto"/>
                <a:ea typeface="Roboto"/>
              </a:rPr>
              <a:t>USD </a:t>
            </a:r>
            <a:r>
              <a:rPr lang="nb-NO" sz="3200" b="1" dirty="0">
                <a:latin typeface="Roboto"/>
                <a:ea typeface="Roboto" panose="02000000000000000000" pitchFamily="2" charset="0"/>
              </a:rPr>
              <a:t>35 </a:t>
            </a:r>
          </a:p>
          <a:p>
            <a:pPr algn="ctr"/>
            <a:r>
              <a:rPr lang="nb-N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 panose="02000000000000000000" pitchFamily="2" charset="0"/>
              </a:rPr>
              <a:t>per month / per venue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47F33D-7044-4BEC-A479-428E34A7632D}"/>
              </a:ext>
            </a:extLst>
          </p:cNvPr>
          <p:cNvSpPr/>
          <p:nvPr/>
        </p:nvSpPr>
        <p:spPr>
          <a:xfrm>
            <a:off x="6306072" y="1621483"/>
            <a:ext cx="701831" cy="7018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Graphic 25" descr="Single gear">
            <a:extLst>
              <a:ext uri="{FF2B5EF4-FFF2-40B4-BE49-F238E27FC236}">
                <a16:creationId xmlns:a16="http://schemas.microsoft.com/office/drawing/2014/main" id="{0584AC32-1F9D-490E-ACDB-8F87C51B2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2173" y="1729864"/>
            <a:ext cx="467356" cy="467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91F4E5-978A-4C4C-A973-CDC76DB6C500}"/>
              </a:ext>
            </a:extLst>
          </p:cNvPr>
          <p:cNvSpPr txBox="1"/>
          <p:nvPr/>
        </p:nvSpPr>
        <p:spPr>
          <a:xfrm>
            <a:off x="2272238" y="1570077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0B3F05-E7D2-43CF-B35C-B5E58C867774}"/>
              </a:ext>
            </a:extLst>
          </p:cNvPr>
          <p:cNvSpPr txBox="1"/>
          <p:nvPr/>
        </p:nvSpPr>
        <p:spPr>
          <a:xfrm>
            <a:off x="6197447" y="111760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926131-A88D-4551-AFA0-63D34D1227D2}"/>
              </a:ext>
            </a:extLst>
          </p:cNvPr>
          <p:cNvSpPr txBox="1"/>
          <p:nvPr/>
        </p:nvSpPr>
        <p:spPr>
          <a:xfrm>
            <a:off x="7055098" y="1655765"/>
            <a:ext cx="1851789" cy="615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6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SETUP</a:t>
            </a:r>
            <a:endParaRPr lang="nb-NO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dirty="0">
                <a:latin typeface="Roboto"/>
                <a:ea typeface="Roboto"/>
                <a:cs typeface="Roboto"/>
              </a:rPr>
              <a:t>USD 60 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per venue</a:t>
            </a: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6B5BB6-595A-4623-B40C-570894874E75}"/>
              </a:ext>
            </a:extLst>
          </p:cNvPr>
          <p:cNvSpPr/>
          <p:nvPr/>
        </p:nvSpPr>
        <p:spPr>
          <a:xfrm>
            <a:off x="6345804" y="3084687"/>
            <a:ext cx="701831" cy="70183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4D57058-F98A-4207-B071-B2F387FD8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524589" y="3263471"/>
            <a:ext cx="344259" cy="3442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1482688-048B-4B3C-B0A6-7B1A39E0CC61}"/>
              </a:ext>
            </a:extLst>
          </p:cNvPr>
          <p:cNvSpPr txBox="1"/>
          <p:nvPr/>
        </p:nvSpPr>
        <p:spPr>
          <a:xfrm>
            <a:off x="7105966" y="3127825"/>
            <a:ext cx="1972015" cy="61555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6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QR PRINT</a:t>
            </a:r>
            <a:endParaRPr lang="nb-NO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dirty="0">
                <a:latin typeface="Roboto"/>
                <a:ea typeface="Roboto"/>
                <a:cs typeface="Roboto"/>
              </a:rPr>
              <a:t>USD 1 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per table tent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86C49E-7FEC-4137-BA9F-4C4820A69991}"/>
              </a:ext>
            </a:extLst>
          </p:cNvPr>
          <p:cNvGrpSpPr/>
          <p:nvPr/>
        </p:nvGrpSpPr>
        <p:grpSpPr>
          <a:xfrm>
            <a:off x="1149752" y="2198486"/>
            <a:ext cx="4026380" cy="2323584"/>
            <a:chOff x="6887992" y="1402266"/>
            <a:chExt cx="4577094" cy="264139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3ECB41-176A-4A47-9D4C-E770DCFF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992" y="1402266"/>
              <a:ext cx="3534245" cy="1988013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2C94157-6DD0-4D6B-A8C2-F939B9168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9264" y="1718726"/>
              <a:ext cx="2334255" cy="2006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A1B9238-CC83-4CBE-88D7-A011C4DC17AD}"/>
                </a:ext>
              </a:extLst>
            </p:cNvPr>
            <p:cNvGrpSpPr/>
            <p:nvPr/>
          </p:nvGrpSpPr>
          <p:grpSpPr>
            <a:xfrm>
              <a:off x="10494561" y="2021720"/>
              <a:ext cx="970525" cy="2021944"/>
              <a:chOff x="6883528" y="2590125"/>
              <a:chExt cx="1665356" cy="30878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090C30-0D77-4C9F-BBAC-BE52AAEB6C6C}"/>
                  </a:ext>
                </a:extLst>
              </p:cNvPr>
              <p:cNvSpPr/>
              <p:nvPr/>
            </p:nvSpPr>
            <p:spPr>
              <a:xfrm>
                <a:off x="6883528" y="2590125"/>
                <a:ext cx="1665356" cy="3021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F1F78EF-6958-40CD-9FC0-5AE37CF03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3528" y="2660899"/>
                <a:ext cx="1661730" cy="301710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719C00D-C05F-4A7A-8B4B-2EEDED0E869A}"/>
              </a:ext>
            </a:extLst>
          </p:cNvPr>
          <p:cNvSpPr txBox="1"/>
          <p:nvPr/>
        </p:nvSpPr>
        <p:spPr>
          <a:xfrm>
            <a:off x="6190106" y="2706214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INPUT METHODS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907673-1705-41ED-9E98-72C388989AEA}"/>
              </a:ext>
            </a:extLst>
          </p:cNvPr>
          <p:cNvSpPr/>
          <p:nvPr/>
        </p:nvSpPr>
        <p:spPr>
          <a:xfrm>
            <a:off x="6339167" y="4046399"/>
            <a:ext cx="702000" cy="702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pic>
        <p:nvPicPr>
          <p:cNvPr id="44" name="Graphic 43" descr="Cloud">
            <a:extLst>
              <a:ext uri="{FF2B5EF4-FFF2-40B4-BE49-F238E27FC236}">
                <a16:creationId xmlns:a16="http://schemas.microsoft.com/office/drawing/2014/main" id="{98FBB2E6-2B36-450E-9975-1A777425F6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4505" y="4127586"/>
            <a:ext cx="485632" cy="485632"/>
          </a:xfrm>
          <a:prstGeom prst="rect">
            <a:avLst/>
          </a:prstGeom>
        </p:spPr>
      </p:pic>
      <p:pic>
        <p:nvPicPr>
          <p:cNvPr id="45" name="Graphic 44" descr="Single gear">
            <a:extLst>
              <a:ext uri="{FF2B5EF4-FFF2-40B4-BE49-F238E27FC236}">
                <a16:creationId xmlns:a16="http://schemas.microsoft.com/office/drawing/2014/main" id="{6E41D9D0-6DF9-480D-B34E-19C3C2B717F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9787" y="4295481"/>
            <a:ext cx="169514" cy="1695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A3AABCC-9CE3-4F66-8A45-9E22A71CD226}"/>
              </a:ext>
            </a:extLst>
          </p:cNvPr>
          <p:cNvSpPr txBox="1"/>
          <p:nvPr/>
        </p:nvSpPr>
        <p:spPr>
          <a:xfrm>
            <a:off x="7082626" y="3997665"/>
            <a:ext cx="2026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API / INTEGRATION</a:t>
            </a:r>
            <a:endParaRPr lang="nb-NO" b="1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</a:rPr>
              <a:t>Let’s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</a:rPr>
              <a:t> talk</a:t>
            </a:r>
            <a:endParaRPr lang="nb-NO" sz="14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640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1849</Words>
  <Application>Microsoft Office PowerPoint</Application>
  <PresentationFormat>Widescreen</PresentationFormat>
  <Paragraphs>293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Roboto</vt:lpstr>
      <vt:lpstr>Roboto Light</vt:lpstr>
      <vt:lpstr>Roboto Lt</vt:lpstr>
      <vt:lpstr>Roboto Th</vt:lpstr>
      <vt:lpstr>Roboto Thin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A. Amundsen</dc:creator>
  <cp:lastModifiedBy>Thomas Laugesen</cp:lastModifiedBy>
  <cp:revision>14</cp:revision>
  <dcterms:created xsi:type="dcterms:W3CDTF">2021-01-20T12:31:03Z</dcterms:created>
  <dcterms:modified xsi:type="dcterms:W3CDTF">2021-01-20T20:10:02Z</dcterms:modified>
</cp:coreProperties>
</file>